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95" r:id="rId4"/>
    <p:sldId id="259" r:id="rId5"/>
    <p:sldId id="260" r:id="rId6"/>
    <p:sldId id="262" r:id="rId7"/>
    <p:sldId id="299" r:id="rId8"/>
    <p:sldId id="293" r:id="rId9"/>
    <p:sldId id="265" r:id="rId10"/>
    <p:sldId id="266" r:id="rId11"/>
    <p:sldId id="267" r:id="rId12"/>
    <p:sldId id="268" r:id="rId13"/>
    <p:sldId id="269" r:id="rId14"/>
    <p:sldId id="279" r:id="rId15"/>
    <p:sldId id="280" r:id="rId16"/>
    <p:sldId id="287" r:id="rId17"/>
    <p:sldId id="303" r:id="rId18"/>
    <p:sldId id="289" r:id="rId19"/>
    <p:sldId id="306" r:id="rId20"/>
    <p:sldId id="290" r:id="rId21"/>
    <p:sldId id="304" r:id="rId22"/>
    <p:sldId id="305" r:id="rId23"/>
    <p:sldId id="288" r:id="rId24"/>
    <p:sldId id="296" r:id="rId25"/>
    <p:sldId id="302" r:id="rId26"/>
    <p:sldId id="297" r:id="rId27"/>
    <p:sldId id="307" r:id="rId28"/>
    <p:sldId id="301" r:id="rId29"/>
    <p:sldId id="285" r:id="rId30"/>
    <p:sldId id="286" r:id="rId31"/>
  </p:sldIdLst>
  <p:sldSz cx="18288000" cy="10287000"/>
  <p:notesSz cx="6797675" cy="9926638"/>
  <p:embeddedFontLst>
    <p:embeddedFont>
      <p:font typeface="可画软糖体-繁" panose="02020500000000000000" charset="-122"/>
      <p:regular r:id="rId33"/>
    </p:embeddedFont>
    <p:embeddedFont>
      <p:font typeface="字由点字典圆 Bold" panose="02020500000000000000" charset="-122"/>
      <p:regular r:id="rId34"/>
      <p:bold r:id="rId35"/>
    </p:embeddedFont>
    <p:embeddedFont>
      <p:font typeface="AC Soft Icecream" panose="02020500000000000000" charset="0"/>
      <p:regular r:id="rId36"/>
    </p:embeddedFont>
    <p:embeddedFont>
      <p:font typeface="Arimo" panose="02020500000000000000" charset="0"/>
      <p:regular r:id="rId37"/>
    </p:embeddedFont>
    <p:embeddedFont>
      <p:font typeface="Arimo Bold" panose="02020500000000000000" charset="0"/>
      <p:regular r:id="rId38"/>
      <p:bold r:id="rId39"/>
    </p:embeddedFont>
    <p:embeddedFont>
      <p:font typeface="微軟正黑體" panose="020B0604030504040204" pitchFamily="34" charset="-12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99" autoAdjust="0"/>
  </p:normalViewPr>
  <p:slideViewPr>
    <p:cSldViewPr>
      <p:cViewPr varScale="1">
        <p:scale>
          <a:sx n="70" d="100"/>
          <a:sy n="70" d="100"/>
        </p:scale>
        <p:origin x="7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EFFFE-C8EE-419C-A0F4-64EEF4E3A551}" type="datetimeFigureOut">
              <a:rPr lang="zh-TW" altLang="en-US" smtClean="0"/>
              <a:t>2025/4/15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FB16E-B6F6-438E-A31E-B1ADE678B9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2460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美國</a:t>
            </a:r>
            <a:r>
              <a:rPr lang="en-US" altLang="zh-TW" dirty="0"/>
              <a:t>7</a:t>
            </a:r>
            <a:r>
              <a:rPr lang="zh-TW" altLang="en-US" dirty="0"/>
              <a:t>所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FB16E-B6F6-438E-A31E-B1ADE678B950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7531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FB16E-B6F6-438E-A31E-B1ADE678B950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802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英國及澳洲各一所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FB16E-B6F6-438E-A31E-B1ADE678B950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719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C2931-D6D7-0E16-D8C5-A30A6159E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A14354E-7CE5-0F72-02FD-6337F93115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28EF8EAC-6F47-526D-16AE-AD7FAB0D8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194BC81-22E2-A135-943E-ECADB07D7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FB16E-B6F6-438E-A31E-B1ADE678B950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1297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FB16E-B6F6-438E-A31E-B1ADE678B950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57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3083D-2E8D-7A6A-E9D4-C3DA61FA1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04C902C5-E5BC-A628-FBC3-E6556FD9C9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7AC17AEC-82B5-C87C-83D5-6561E8B45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A34451C-0EF5-C00F-AD92-547AF7499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FB16E-B6F6-438E-A31E-B1ADE678B950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204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A7009-9BD9-3FEB-B8F9-5497283FE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0DA6177F-FCB8-F077-5056-FFEA087283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20827950-CAA4-2BC6-BE18-932968338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i="0" dirty="0">
                <a:solidFill>
                  <a:srgbClr val="333333"/>
                </a:solidFill>
                <a:effectLst/>
                <a:latin typeface="system-ui"/>
              </a:rPr>
              <a:t>請攜帶有照片之證件正本</a:t>
            </a:r>
            <a:r>
              <a:rPr lang="en-US" altLang="zh-TW" b="1" i="0" dirty="0">
                <a:solidFill>
                  <a:srgbClr val="333333"/>
                </a:solidFill>
                <a:effectLst/>
                <a:latin typeface="system-ui"/>
              </a:rPr>
              <a:t>(</a:t>
            </a:r>
            <a:r>
              <a:rPr lang="zh-TW" altLang="en-US" b="1" i="0" dirty="0">
                <a:solidFill>
                  <a:srgbClr val="333333"/>
                </a:solidFill>
                <a:effectLst/>
                <a:latin typeface="system-ui"/>
              </a:rPr>
              <a:t>如：國民身分證、護照、駕駛執照、全民健保卡、學生證</a:t>
            </a:r>
            <a:r>
              <a:rPr lang="en-US" altLang="zh-TW" b="1" i="0" dirty="0">
                <a:solidFill>
                  <a:srgbClr val="333333"/>
                </a:solidFill>
                <a:effectLst/>
                <a:latin typeface="system-ui"/>
              </a:rPr>
              <a:t>)</a:t>
            </a:r>
            <a:r>
              <a:rPr lang="zh-TW" altLang="en-US" b="1" i="0" dirty="0">
                <a:solidFill>
                  <a:srgbClr val="333333"/>
                </a:solidFill>
                <a:effectLst/>
                <a:latin typeface="system-ui"/>
              </a:rPr>
              <a:t>至報到處辦理報到。</a:t>
            </a:r>
            <a:r>
              <a:rPr lang="zh-TW" altLang="en-US" b="0" i="0" dirty="0">
                <a:solidFill>
                  <a:srgbClr val="333333"/>
                </a:solidFill>
                <a:effectLst/>
                <a:latin typeface="system-ui"/>
              </a:rPr>
              <a:t>完成報到手續後，請至等候教室休息，等待唱名。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8BC8ADE-FDBE-4825-A7A9-8B0A7E7CB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FB16E-B6F6-438E-A31E-B1ADE678B950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6439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5EB73-53B3-B16D-B511-F040E9FC3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C4EB09C4-F813-D0AD-CD7D-F933D32F1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EDE81EB-48EC-E4D5-CCFE-906E27D2D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8B9564-C7DE-0AC6-18D2-0311785EA9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FB16E-B6F6-438E-A31E-B1ADE678B950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0424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186DE-45D3-D3EA-3587-19D4481E3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F6C5799B-5627-117E-1E47-FE0970A1B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B1DFC0C-A81D-ECB4-3A7E-52048156F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i="0" dirty="0">
                <a:solidFill>
                  <a:srgbClr val="333333"/>
                </a:solidFill>
                <a:effectLst/>
                <a:latin typeface="system-ui"/>
              </a:rPr>
              <a:t>請攜帶有照片之證件正本</a:t>
            </a:r>
            <a:r>
              <a:rPr lang="en-US" altLang="zh-TW" b="1" i="0" dirty="0">
                <a:solidFill>
                  <a:srgbClr val="333333"/>
                </a:solidFill>
                <a:effectLst/>
                <a:latin typeface="system-ui"/>
              </a:rPr>
              <a:t>(</a:t>
            </a:r>
            <a:r>
              <a:rPr lang="zh-TW" altLang="en-US" b="1" i="0" dirty="0">
                <a:solidFill>
                  <a:srgbClr val="333333"/>
                </a:solidFill>
                <a:effectLst/>
                <a:latin typeface="system-ui"/>
              </a:rPr>
              <a:t>如：國民身分證、護照、駕駛執照、全民健保卡、學生證</a:t>
            </a:r>
            <a:r>
              <a:rPr lang="en-US" altLang="zh-TW" b="1" i="0" dirty="0">
                <a:solidFill>
                  <a:srgbClr val="333333"/>
                </a:solidFill>
                <a:effectLst/>
                <a:latin typeface="system-ui"/>
              </a:rPr>
              <a:t>)</a:t>
            </a:r>
            <a:r>
              <a:rPr lang="zh-TW" altLang="en-US" b="1" i="0" dirty="0">
                <a:solidFill>
                  <a:srgbClr val="333333"/>
                </a:solidFill>
                <a:effectLst/>
                <a:latin typeface="system-ui"/>
              </a:rPr>
              <a:t>至報到處辦理報到。</a:t>
            </a:r>
            <a:r>
              <a:rPr lang="zh-TW" altLang="en-US" b="0" i="0" dirty="0">
                <a:solidFill>
                  <a:srgbClr val="333333"/>
                </a:solidFill>
                <a:effectLst/>
                <a:latin typeface="system-ui"/>
              </a:rPr>
              <a:t>完成報到手續後，請至等候教室休息，等待唱名。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1F3CAB1-3029-8AED-4BA2-AA0D97445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FB16E-B6F6-438E-A31E-B1ADE678B950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808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*面試題庫待加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FB16E-B6F6-438E-A31E-B1ADE678B950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0808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1.sv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23.svg"/><Relationship Id="rId9" Type="http://schemas.openxmlformats.org/officeDocument/2006/relationships/hyperlink" Target="https://scholarship.in.tku.edu.tw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23.sv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3.jpe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1.svg"/><Relationship Id="rId1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5.svg"/><Relationship Id="rId12" Type="http://schemas.openxmlformats.org/officeDocument/2006/relationships/image" Target="../media/image40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39.svg"/><Relationship Id="rId5" Type="http://schemas.openxmlformats.org/officeDocument/2006/relationships/image" Target="../media/image7.svg"/><Relationship Id="rId15" Type="http://schemas.openxmlformats.org/officeDocument/2006/relationships/image" Target="../media/image57.svg"/><Relationship Id="rId10" Type="http://schemas.openxmlformats.org/officeDocument/2006/relationships/image" Target="../media/image38.png"/><Relationship Id="rId19" Type="http://schemas.openxmlformats.org/officeDocument/2006/relationships/image" Target="../media/image11.svg"/><Relationship Id="rId4" Type="http://schemas.openxmlformats.org/officeDocument/2006/relationships/image" Target="../media/image6.png"/><Relationship Id="rId9" Type="http://schemas.openxmlformats.org/officeDocument/2006/relationships/image" Target="../media/image23.sv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1.svg"/><Relationship Id="rId10" Type="http://schemas.openxmlformats.org/officeDocument/2006/relationships/image" Target="../media/image64.sv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5.png"/><Relationship Id="rId5" Type="http://schemas.openxmlformats.org/officeDocument/2006/relationships/image" Target="../media/image61.svg"/><Relationship Id="rId10" Type="http://schemas.openxmlformats.org/officeDocument/2006/relationships/image" Target="../media/image64.sv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63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6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3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6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6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gif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3.png"/><Relationship Id="rId7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73.jpeg"/><Relationship Id="rId4" Type="http://schemas.openxmlformats.org/officeDocument/2006/relationships/image" Target="../media/image64.sv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7.sv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3.svg"/><Relationship Id="rId4" Type="http://schemas.openxmlformats.org/officeDocument/2006/relationships/image" Target="../media/image13.sv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sv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5093084" y="910293"/>
            <a:ext cx="8101832" cy="4233207"/>
          </a:xfrm>
          <a:custGeom>
            <a:avLst/>
            <a:gdLst/>
            <a:ahLst/>
            <a:cxnLst/>
            <a:rect l="l" t="t" r="r" b="b"/>
            <a:pathLst>
              <a:path w="8101832" h="4233207">
                <a:moveTo>
                  <a:pt x="0" y="0"/>
                </a:moveTo>
                <a:lnTo>
                  <a:pt x="8101832" y="0"/>
                </a:lnTo>
                <a:lnTo>
                  <a:pt x="8101832" y="4233207"/>
                </a:lnTo>
                <a:lnTo>
                  <a:pt x="0" y="4233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 rot="701343">
            <a:off x="11727171" y="1804959"/>
            <a:ext cx="2566479" cy="1189913"/>
          </a:xfrm>
          <a:custGeom>
            <a:avLst/>
            <a:gdLst/>
            <a:ahLst/>
            <a:cxnLst/>
            <a:rect l="l" t="t" r="r" b="b"/>
            <a:pathLst>
              <a:path w="2566479" h="1189913">
                <a:moveTo>
                  <a:pt x="0" y="0"/>
                </a:moveTo>
                <a:lnTo>
                  <a:pt x="2566478" y="0"/>
                </a:lnTo>
                <a:lnTo>
                  <a:pt x="2566478" y="1189913"/>
                </a:lnTo>
                <a:lnTo>
                  <a:pt x="0" y="11899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946758" y="7841656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09" y="0"/>
                </a:lnTo>
                <a:lnTo>
                  <a:pt x="979509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6769545" y="3506261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09"/>
                </a:lnTo>
                <a:lnTo>
                  <a:pt x="0" y="9795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-1320568">
            <a:off x="3658881" y="1606937"/>
            <a:ext cx="2868407" cy="1413342"/>
          </a:xfrm>
          <a:custGeom>
            <a:avLst/>
            <a:gdLst/>
            <a:ahLst/>
            <a:cxnLst/>
            <a:rect l="l" t="t" r="r" b="b"/>
            <a:pathLst>
              <a:path w="2868407" h="1413342">
                <a:moveTo>
                  <a:pt x="0" y="0"/>
                </a:moveTo>
                <a:lnTo>
                  <a:pt x="2868407" y="0"/>
                </a:lnTo>
                <a:lnTo>
                  <a:pt x="2868407" y="1413342"/>
                </a:lnTo>
                <a:lnTo>
                  <a:pt x="0" y="14133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TextBox 8"/>
          <p:cNvSpPr txBox="1"/>
          <p:nvPr/>
        </p:nvSpPr>
        <p:spPr>
          <a:xfrm>
            <a:off x="2926267" y="5743131"/>
            <a:ext cx="12435465" cy="14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 dirty="0" err="1">
                <a:solidFill>
                  <a:srgbClr val="212121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淡江大學國際企業學系</a:t>
            </a:r>
            <a:endParaRPr lang="en-US" sz="9600">
              <a:solidFill>
                <a:srgbClr val="212121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997963" y="7891528"/>
            <a:ext cx="4292073" cy="92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6599">
                <a:solidFill>
                  <a:srgbClr val="212121"/>
                </a:solidFill>
                <a:latin typeface="AC Soft Icecream"/>
                <a:ea typeface="AC Soft Icecream"/>
                <a:cs typeface="AC Soft Icecream"/>
                <a:sym typeface="AC Soft Icecream"/>
              </a:rPr>
              <a:t> TKU IB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217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AutoShape 3"/>
          <p:cNvSpPr/>
          <p:nvPr/>
        </p:nvSpPr>
        <p:spPr>
          <a:xfrm>
            <a:off x="12955651" y="9947052"/>
            <a:ext cx="6178090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5028852" y="5976451"/>
            <a:ext cx="2575927" cy="3970601"/>
          </a:xfrm>
          <a:custGeom>
            <a:avLst/>
            <a:gdLst/>
            <a:ahLst/>
            <a:cxnLst/>
            <a:rect l="l" t="t" r="r" b="b"/>
            <a:pathLst>
              <a:path w="2575927" h="3970601">
                <a:moveTo>
                  <a:pt x="0" y="0"/>
                </a:moveTo>
                <a:lnTo>
                  <a:pt x="2575927" y="0"/>
                </a:lnTo>
                <a:lnTo>
                  <a:pt x="2575927" y="3970601"/>
                </a:lnTo>
                <a:lnTo>
                  <a:pt x="0" y="39706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-388447" y="7244114"/>
            <a:ext cx="1843977" cy="1602723"/>
          </a:xfrm>
          <a:custGeom>
            <a:avLst/>
            <a:gdLst/>
            <a:ahLst/>
            <a:cxnLst/>
            <a:rect l="l" t="t" r="r" b="b"/>
            <a:pathLst>
              <a:path w="1843977" h="1602723">
                <a:moveTo>
                  <a:pt x="0" y="0"/>
                </a:moveTo>
                <a:lnTo>
                  <a:pt x="1843977" y="0"/>
                </a:lnTo>
                <a:lnTo>
                  <a:pt x="1843977" y="1602723"/>
                </a:lnTo>
                <a:lnTo>
                  <a:pt x="0" y="16027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6614039" y="818581"/>
            <a:ext cx="1673961" cy="1708124"/>
          </a:xfrm>
          <a:custGeom>
            <a:avLst/>
            <a:gdLst/>
            <a:ahLst/>
            <a:cxnLst/>
            <a:rect l="l" t="t" r="r" b="b"/>
            <a:pathLst>
              <a:path w="1673961" h="1708124">
                <a:moveTo>
                  <a:pt x="0" y="0"/>
                </a:moveTo>
                <a:lnTo>
                  <a:pt x="1673961" y="0"/>
                </a:lnTo>
                <a:lnTo>
                  <a:pt x="1673961" y="1708123"/>
                </a:lnTo>
                <a:lnTo>
                  <a:pt x="0" y="17081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943495" y="2153956"/>
            <a:ext cx="16401010" cy="7694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800" dirty="0" err="1">
                <a:solidFill>
                  <a:srgbClr val="104D7E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有蓮獎學金</a:t>
            </a:r>
            <a:endParaRPr lang="en-US" sz="4800" dirty="0">
              <a:solidFill>
                <a:srgbClr val="104D7E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algn="l">
              <a:lnSpc>
                <a:spcPts val="2400"/>
              </a:lnSpc>
            </a:pPr>
            <a:endParaRPr lang="en-US" sz="4800" dirty="0">
              <a:solidFill>
                <a:srgbClr val="104D7E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760095" lvl="1" indent="-380048" algn="l">
              <a:lnSpc>
                <a:spcPts val="5040"/>
              </a:lnSpc>
            </a:pPr>
            <a:r>
              <a:rPr lang="en-US" sz="4800" dirty="0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  </a:t>
            </a:r>
            <a:r>
              <a:rPr lang="en-US" sz="4800" dirty="0" err="1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全臺大專校院單一獎學金總金額最高</a:t>
            </a:r>
            <a:endParaRPr lang="en-US" sz="4800" dirty="0">
              <a:solidFill>
                <a:srgbClr val="C00000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361960" lvl="1" indent="-180980" algn="l">
              <a:lnSpc>
                <a:spcPts val="2400"/>
              </a:lnSpc>
            </a:pPr>
            <a:endParaRPr lang="en-US" sz="4800" dirty="0">
              <a:solidFill>
                <a:srgbClr val="C00000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algn="l">
              <a:lnSpc>
                <a:spcPts val="5040"/>
              </a:lnSpc>
            </a:pPr>
            <a:r>
              <a:rPr lang="en-US" sz="4800" spc="-16" dirty="0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    </a:t>
            </a:r>
            <a:r>
              <a:rPr lang="en-US" sz="4800" spc="-16" dirty="0" err="1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本校大學部繁星推薦及申請入學表現傑出，分發入學成績優異並</a:t>
            </a:r>
            <a:endParaRPr lang="en-US" sz="4800" spc="-16" dirty="0">
              <a:solidFill>
                <a:srgbClr val="000000"/>
              </a:solidFill>
              <a:latin typeface="可画软糖体-繁" panose="02020500000000000000" charset="-122"/>
              <a:ea typeface="可画软糖体-繁" panose="02020500000000000000" charset="-122"/>
              <a:cs typeface="Arimo"/>
              <a:sym typeface="Arimo"/>
            </a:endParaRPr>
          </a:p>
          <a:p>
            <a:pPr marL="760095" lvl="1" indent="-380048" algn="l">
              <a:lnSpc>
                <a:spcPts val="5040"/>
              </a:lnSpc>
            </a:pPr>
            <a:r>
              <a:rPr lang="en-US" sz="4800" spc="-20" dirty="0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  以淡江大學為私校第一志願，就有機會獲得有蓮獎學金</a:t>
            </a:r>
            <a:r>
              <a:rPr lang="en-US" sz="4800" spc="-2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20萬元</a:t>
            </a:r>
            <a:r>
              <a:rPr lang="en-US" sz="4800" spc="-20" dirty="0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。</a:t>
            </a:r>
          </a:p>
          <a:p>
            <a:pPr marL="760095" lvl="1" indent="-380048" algn="l">
              <a:lnSpc>
                <a:spcPts val="5040"/>
              </a:lnSpc>
            </a:pPr>
            <a:endParaRPr lang="en-US" sz="4800" spc="-20" dirty="0">
              <a:solidFill>
                <a:srgbClr val="000000"/>
              </a:solidFill>
              <a:latin typeface="可画软糖体-繁" panose="02020500000000000000" charset="-122"/>
              <a:ea typeface="可画软糖体-繁" panose="02020500000000000000" charset="-122"/>
              <a:cs typeface="Arimo"/>
              <a:sym typeface="Arimo"/>
            </a:endParaRP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800" spc="-20" dirty="0" err="1">
                <a:solidFill>
                  <a:srgbClr val="104D7E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樸實剛毅獎助學金</a:t>
            </a:r>
            <a:endParaRPr lang="en-US" sz="4800" spc="-20" dirty="0">
              <a:solidFill>
                <a:srgbClr val="104D7E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algn="l">
              <a:lnSpc>
                <a:spcPts val="2400"/>
              </a:lnSpc>
            </a:pPr>
            <a:r>
              <a:rPr lang="en-US" sz="2800" spc="-8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     </a:t>
            </a:r>
          </a:p>
          <a:p>
            <a:pPr algn="l">
              <a:lnSpc>
                <a:spcPts val="5040"/>
              </a:lnSpc>
            </a:pPr>
            <a:r>
              <a:rPr lang="en-US" sz="4800" spc="-16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     </a:t>
            </a:r>
            <a:r>
              <a:rPr lang="en-US" sz="4800" spc="-16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設有</a:t>
            </a:r>
            <a:r>
              <a:rPr lang="en-US" sz="4800" spc="-16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超過200項</a:t>
            </a:r>
            <a:r>
              <a:rPr lang="en-US" sz="4800" spc="-16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獎助學金</a:t>
            </a:r>
          </a:p>
          <a:p>
            <a:pPr marL="524833" lvl="1" indent="-262417" algn="l">
              <a:lnSpc>
                <a:spcPts val="3480"/>
              </a:lnSpc>
            </a:pPr>
            <a:endParaRPr lang="en-US" sz="4800" spc="-16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Arimo"/>
              <a:sym typeface="Arimo"/>
            </a:endParaRPr>
          </a:p>
          <a:p>
            <a:pPr marL="760095" lvl="1" indent="-380048" algn="l">
              <a:lnSpc>
                <a:spcPts val="5040"/>
              </a:lnSpc>
            </a:pPr>
            <a:r>
              <a:rPr lang="en-US" sz="4800" spc="-2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  </a:t>
            </a:r>
            <a:r>
              <a:rPr lang="en-US" sz="4800" spc="-2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學生可利用獎學金系統快速查詢</a:t>
            </a:r>
            <a:r>
              <a:rPr lang="en-US" sz="4800" spc="-2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:</a:t>
            </a:r>
          </a:p>
          <a:p>
            <a:pPr marL="651510" lvl="1" indent="-325755" algn="l">
              <a:lnSpc>
                <a:spcPts val="4320"/>
              </a:lnSpc>
            </a:pPr>
            <a:r>
              <a:rPr lang="en-US" sz="4400" spc="-17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C Soft Icecream"/>
                <a:sym typeface="AC Soft Icecream"/>
              </a:rPr>
              <a:t>   </a:t>
            </a:r>
            <a:r>
              <a:rPr lang="en-US" sz="4400" u="sng" spc="-17" dirty="0">
                <a:solidFill>
                  <a:schemeClr val="tx2"/>
                </a:solidFill>
                <a:latin typeface="可画软糖体-繁" panose="02020500000000000000" charset="-122"/>
                <a:ea typeface="可画软糖体-繁" panose="02020500000000000000" charset="-122"/>
                <a:cs typeface="AC Soft Icecream"/>
                <a:sym typeface="AC Soft Icecream"/>
                <a:hlinkClick r:id="rId9" tooltip="https://scholarship.in.tku.edu.tw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https://scholarship.in.tku.edu.tw/</a:t>
            </a:r>
          </a:p>
          <a:p>
            <a:pPr marL="760095" lvl="1" indent="-380048" algn="l">
              <a:lnSpc>
                <a:spcPts val="5040"/>
              </a:lnSpc>
            </a:pPr>
            <a:endParaRPr lang="en-US" sz="4400" u="sng" spc="-17" dirty="0">
              <a:solidFill>
                <a:srgbClr val="0000FF"/>
              </a:solidFill>
              <a:latin typeface="可画软糖体-繁" panose="02020500000000000000" charset="-122"/>
              <a:ea typeface="可画软糖体-繁" panose="02020500000000000000" charset="-122"/>
              <a:cs typeface="AC Soft Icecream"/>
              <a:sym typeface="AC Soft Icecream"/>
              <a:hlinkClick r:id="rId9" tooltip="https://scholarship.in.tku.edu.tw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405036" y="8846837"/>
            <a:ext cx="623816" cy="623816"/>
          </a:xfrm>
          <a:custGeom>
            <a:avLst/>
            <a:gdLst/>
            <a:ahLst/>
            <a:cxnLst/>
            <a:rect l="l" t="t" r="r" b="b"/>
            <a:pathLst>
              <a:path w="623816" h="623816">
                <a:moveTo>
                  <a:pt x="0" y="0"/>
                </a:moveTo>
                <a:lnTo>
                  <a:pt x="623816" y="0"/>
                </a:lnTo>
                <a:lnTo>
                  <a:pt x="623816" y="623815"/>
                </a:lnTo>
                <a:lnTo>
                  <a:pt x="0" y="623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/>
          <p:cNvSpPr txBox="1"/>
          <p:nvPr/>
        </p:nvSpPr>
        <p:spPr>
          <a:xfrm>
            <a:off x="6856164" y="488093"/>
            <a:ext cx="504096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本校獎學金</a:t>
            </a:r>
          </a:p>
        </p:txBody>
      </p:sp>
      <p:sp>
        <p:nvSpPr>
          <p:cNvPr id="10" name="Freeform 10" descr="QR 碼​影像"/>
          <p:cNvSpPr/>
          <p:nvPr/>
        </p:nvSpPr>
        <p:spPr>
          <a:xfrm>
            <a:off x="10778613" y="6473126"/>
            <a:ext cx="2685618" cy="2685618"/>
          </a:xfrm>
          <a:custGeom>
            <a:avLst/>
            <a:gdLst/>
            <a:ahLst/>
            <a:cxnLst/>
            <a:rect l="l" t="t" r="r" b="b"/>
            <a:pathLst>
              <a:path w="2685618" h="2685618">
                <a:moveTo>
                  <a:pt x="0" y="0"/>
                </a:moveTo>
                <a:lnTo>
                  <a:pt x="2685618" y="0"/>
                </a:lnTo>
                <a:lnTo>
                  <a:pt x="2685618" y="2685618"/>
                </a:lnTo>
                <a:lnTo>
                  <a:pt x="0" y="26856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AutoShape 3"/>
          <p:cNvSpPr/>
          <p:nvPr/>
        </p:nvSpPr>
        <p:spPr>
          <a:xfrm>
            <a:off x="12955651" y="9947052"/>
            <a:ext cx="6178090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4676464" y="5143500"/>
            <a:ext cx="3135982" cy="4833883"/>
          </a:xfrm>
          <a:custGeom>
            <a:avLst/>
            <a:gdLst/>
            <a:ahLst/>
            <a:cxnLst/>
            <a:rect l="l" t="t" r="r" b="b"/>
            <a:pathLst>
              <a:path w="3135982" h="4833883">
                <a:moveTo>
                  <a:pt x="0" y="0"/>
                </a:moveTo>
                <a:lnTo>
                  <a:pt x="3135982" y="0"/>
                </a:lnTo>
                <a:lnTo>
                  <a:pt x="3135982" y="4833883"/>
                </a:lnTo>
                <a:lnTo>
                  <a:pt x="0" y="483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-388447" y="8297390"/>
            <a:ext cx="1577277" cy="1370916"/>
          </a:xfrm>
          <a:custGeom>
            <a:avLst/>
            <a:gdLst/>
            <a:ahLst/>
            <a:cxnLst/>
            <a:rect l="l" t="t" r="r" b="b"/>
            <a:pathLst>
              <a:path w="1577277" h="1370916">
                <a:moveTo>
                  <a:pt x="0" y="0"/>
                </a:moveTo>
                <a:lnTo>
                  <a:pt x="1577277" y="0"/>
                </a:lnTo>
                <a:lnTo>
                  <a:pt x="1577277" y="1370916"/>
                </a:lnTo>
                <a:lnTo>
                  <a:pt x="0" y="1370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6158730" y="353979"/>
            <a:ext cx="2129270" cy="2172725"/>
          </a:xfrm>
          <a:custGeom>
            <a:avLst/>
            <a:gdLst/>
            <a:ahLst/>
            <a:cxnLst/>
            <a:rect l="l" t="t" r="r" b="b"/>
            <a:pathLst>
              <a:path w="2129270" h="2172725">
                <a:moveTo>
                  <a:pt x="0" y="0"/>
                </a:moveTo>
                <a:lnTo>
                  <a:pt x="2129270" y="0"/>
                </a:lnTo>
                <a:lnTo>
                  <a:pt x="2129270" y="2172725"/>
                </a:lnTo>
                <a:lnTo>
                  <a:pt x="0" y="2172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13384276" y="8569117"/>
            <a:ext cx="905573" cy="905573"/>
          </a:xfrm>
          <a:custGeom>
            <a:avLst/>
            <a:gdLst/>
            <a:ahLst/>
            <a:cxnLst/>
            <a:rect l="l" t="t" r="r" b="b"/>
            <a:pathLst>
              <a:path w="905573" h="905573">
                <a:moveTo>
                  <a:pt x="0" y="0"/>
                </a:moveTo>
                <a:lnTo>
                  <a:pt x="905574" y="0"/>
                </a:lnTo>
                <a:lnTo>
                  <a:pt x="905574" y="905574"/>
                </a:lnTo>
                <a:lnTo>
                  <a:pt x="0" y="9055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39997" y="282763"/>
            <a:ext cx="504096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本校獎學金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5530" y="1895923"/>
            <a:ext cx="16401010" cy="670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4800" dirty="0" err="1">
                <a:solidFill>
                  <a:srgbClr val="104D7E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大一新生可申請</a:t>
            </a:r>
            <a:endParaRPr lang="en-US" sz="4800" dirty="0">
              <a:solidFill>
                <a:srgbClr val="104D7E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淡江大學晶英學生獎助學金</a:t>
            </a:r>
            <a:endParaRPr lang="en-US" sz="4800" dirty="0">
              <a:solidFill>
                <a:srgbClr val="000000"/>
              </a:solidFill>
              <a:latin typeface="可画软糖体-繁" panose="02020500000000000000" charset="-122"/>
              <a:ea typeface="可画软糖体-繁" panose="02020500000000000000" charset="-122"/>
              <a:cs typeface="Arimo"/>
              <a:sym typeface="Arimo"/>
            </a:endParaRP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台北市淡江大學校友會獎學金</a:t>
            </a:r>
            <a:endParaRPr lang="en-US" sz="4800" dirty="0">
              <a:solidFill>
                <a:srgbClr val="000000"/>
              </a:solidFill>
              <a:latin typeface="可画软糖体-繁" panose="02020500000000000000" charset="-122"/>
              <a:ea typeface="可画软糖体-繁" panose="02020500000000000000" charset="-122"/>
              <a:cs typeface="Arimo"/>
              <a:sym typeface="Arimo"/>
            </a:endParaRP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台北市淡江大學校友會愛膳餐券</a:t>
            </a:r>
            <a:endParaRPr lang="en-US" sz="4800" dirty="0">
              <a:solidFill>
                <a:srgbClr val="000000"/>
              </a:solidFill>
              <a:latin typeface="可画软糖体-繁" panose="02020500000000000000" charset="-122"/>
              <a:ea typeface="可画软糖体-繁" panose="02020500000000000000" charset="-122"/>
              <a:cs typeface="Arimo"/>
              <a:sym typeface="Arimo"/>
            </a:endParaRP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陳梧桐先生清寒獎助學金</a:t>
            </a:r>
            <a:endParaRPr lang="en-US" sz="4800" dirty="0">
              <a:solidFill>
                <a:srgbClr val="000000"/>
              </a:solidFill>
              <a:latin typeface="可画软糖体-繁" panose="02020500000000000000" charset="-122"/>
              <a:ea typeface="可画软糖体-繁" panose="02020500000000000000" charset="-122"/>
              <a:cs typeface="Arimo"/>
              <a:sym typeface="Arimo"/>
            </a:endParaRP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財團法人鴻海教育基金會「鴻海獎學鯨」獎助學金</a:t>
            </a:r>
            <a:endParaRPr lang="en-US" sz="4800" dirty="0">
              <a:solidFill>
                <a:srgbClr val="000000"/>
              </a:solidFill>
              <a:latin typeface="可画软糖体-繁" panose="02020500000000000000" charset="-122"/>
              <a:ea typeface="可画软糖体-繁" panose="02020500000000000000" charset="-122"/>
              <a:cs typeface="Arimo"/>
              <a:sym typeface="Arimo"/>
            </a:endParaRPr>
          </a:p>
          <a:p>
            <a:pPr marL="760095" lvl="1" indent="-380048" algn="l">
              <a:lnSpc>
                <a:spcPts val="7560"/>
              </a:lnSpc>
            </a:pPr>
            <a:r>
              <a:rPr lang="en-US" sz="4800" dirty="0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等</a:t>
            </a:r>
            <a:r>
              <a:rPr lang="zh-TW" altLang="en-US" sz="4800" dirty="0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 </a:t>
            </a:r>
            <a:r>
              <a:rPr lang="en-US" sz="54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50項</a:t>
            </a:r>
            <a:r>
              <a:rPr lang="zh-TW" altLang="en-US" sz="54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獎助學金</a:t>
            </a:r>
            <a:endParaRPr lang="en-US" sz="4800" dirty="0">
              <a:solidFill>
                <a:srgbClr val="000000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789593" y="871173"/>
            <a:ext cx="6790966" cy="4137865"/>
            <a:chOff x="0" y="0"/>
            <a:chExt cx="1333948" cy="812800"/>
          </a:xfrm>
        </p:grpSpPr>
        <p:sp>
          <p:nvSpPr>
            <p:cNvPr id="4" name="Freeform 4" descr="一張含有 服裝, 人員, 人的臉孔, 女人 的圖片  自動產生的描述"/>
            <p:cNvSpPr/>
            <p:nvPr/>
          </p:nvSpPr>
          <p:spPr>
            <a:xfrm>
              <a:off x="0" y="0"/>
              <a:ext cx="1333948" cy="812800"/>
            </a:xfrm>
            <a:custGeom>
              <a:avLst/>
              <a:gdLst/>
              <a:ahLst/>
              <a:cxnLst/>
              <a:rect l="l" t="t" r="r" b="b"/>
              <a:pathLst>
                <a:path w="1333948" h="812800">
                  <a:moveTo>
                    <a:pt x="0" y="0"/>
                  </a:moveTo>
                  <a:lnTo>
                    <a:pt x="1333948" y="0"/>
                  </a:lnTo>
                  <a:lnTo>
                    <a:pt x="133394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594" t="-24581" r="-594"/>
              </a:stretch>
            </a:blipFill>
            <a:ln w="114300" cap="sq">
              <a:solidFill>
                <a:srgbClr val="FFC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15400" y="5277963"/>
            <a:ext cx="6901760" cy="4137865"/>
            <a:chOff x="0" y="0"/>
            <a:chExt cx="1355711" cy="812800"/>
          </a:xfrm>
        </p:grpSpPr>
        <p:sp>
          <p:nvSpPr>
            <p:cNvPr id="6" name="Freeform 6" descr="一張含有 服裝, 人員, 足部穿著, 人的臉孔 的圖片  自動產生的描述"/>
            <p:cNvSpPr/>
            <p:nvPr/>
          </p:nvSpPr>
          <p:spPr>
            <a:xfrm>
              <a:off x="0" y="0"/>
              <a:ext cx="1355712" cy="812800"/>
            </a:xfrm>
            <a:custGeom>
              <a:avLst/>
              <a:gdLst/>
              <a:ahLst/>
              <a:cxnLst/>
              <a:rect l="l" t="t" r="r" b="b"/>
              <a:pathLst>
                <a:path w="1355712" h="812800">
                  <a:moveTo>
                    <a:pt x="0" y="0"/>
                  </a:moveTo>
                  <a:lnTo>
                    <a:pt x="1355712" y="0"/>
                  </a:lnTo>
                  <a:lnTo>
                    <a:pt x="13557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98" r="-11746" b="-98"/>
              </a:stretch>
            </a:blipFill>
            <a:ln w="114300" cap="sq">
              <a:solidFill>
                <a:srgbClr val="FFC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6678432" y="8953500"/>
            <a:ext cx="1804253" cy="1564780"/>
          </a:xfrm>
          <a:custGeom>
            <a:avLst/>
            <a:gdLst/>
            <a:ahLst/>
            <a:cxnLst/>
            <a:rect l="l" t="t" r="r" b="b"/>
            <a:pathLst>
              <a:path w="1804253" h="1564780">
                <a:moveTo>
                  <a:pt x="0" y="0"/>
                </a:moveTo>
                <a:lnTo>
                  <a:pt x="1804253" y="0"/>
                </a:lnTo>
                <a:lnTo>
                  <a:pt x="1804253" y="1564780"/>
                </a:lnTo>
                <a:lnTo>
                  <a:pt x="0" y="1564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5388926" y="-1352731"/>
            <a:ext cx="2893542" cy="2705462"/>
          </a:xfrm>
          <a:custGeom>
            <a:avLst/>
            <a:gdLst/>
            <a:ahLst/>
            <a:cxnLst/>
            <a:rect l="l" t="t" r="r" b="b"/>
            <a:pathLst>
              <a:path w="2893542" h="2705462">
                <a:moveTo>
                  <a:pt x="0" y="0"/>
                </a:moveTo>
                <a:lnTo>
                  <a:pt x="2893542" y="0"/>
                </a:lnTo>
                <a:lnTo>
                  <a:pt x="2893542" y="2705462"/>
                </a:lnTo>
                <a:lnTo>
                  <a:pt x="0" y="2705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/>
          <p:cNvSpPr txBox="1"/>
          <p:nvPr/>
        </p:nvSpPr>
        <p:spPr>
          <a:xfrm>
            <a:off x="741504" y="743131"/>
            <a:ext cx="504096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本系獎學金</a:t>
            </a:r>
            <a:endParaRPr lang="en-US" sz="8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89583" y="2442391"/>
            <a:ext cx="10217252" cy="701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5400" dirty="0" err="1">
                <a:solidFill>
                  <a:srgbClr val="104D7E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簡宜彬校友獎助學金</a:t>
            </a:r>
            <a:endParaRPr lang="en-US" sz="5400" dirty="0">
              <a:solidFill>
                <a:srgbClr val="104D7E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algn="l">
              <a:lnSpc>
                <a:spcPts val="2400"/>
              </a:lnSpc>
            </a:pPr>
            <a:r>
              <a:rPr lang="en-US" sz="3200" spc="-8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    </a:t>
            </a:r>
          </a:p>
          <a:p>
            <a:pPr marL="760095" lvl="1" indent="-380048" algn="l">
              <a:lnSpc>
                <a:spcPts val="5040"/>
              </a:lnSpc>
            </a:pPr>
            <a:r>
              <a:rPr lang="en-US" sz="5400" spc="-2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    </a:t>
            </a:r>
            <a:r>
              <a:rPr lang="en-US" sz="5400" spc="-2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金額</a:t>
            </a:r>
            <a:r>
              <a:rPr lang="en-US" sz="5400" spc="-2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: </a:t>
            </a:r>
            <a:r>
              <a:rPr lang="en-US" altLang="zh-TW" sz="5400" spc="-2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2</a:t>
            </a:r>
            <a:r>
              <a:rPr lang="en-US" sz="5400" spc="-2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萬元</a:t>
            </a:r>
          </a:p>
          <a:p>
            <a:pPr marL="760095" lvl="1" indent="-380048" algn="l">
              <a:lnSpc>
                <a:spcPts val="5040"/>
              </a:lnSpc>
            </a:pPr>
            <a:r>
              <a:rPr lang="en-US" sz="5400" spc="-2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    </a:t>
            </a:r>
            <a:r>
              <a:rPr lang="en-US" sz="5400" spc="-2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名額</a:t>
            </a:r>
            <a:r>
              <a:rPr lang="en-US" sz="5400" spc="-2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: </a:t>
            </a:r>
            <a:r>
              <a:rPr lang="en-US" altLang="zh-TW" sz="5400" spc="-2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30</a:t>
            </a:r>
            <a:r>
              <a:rPr lang="en-US" sz="5400" spc="-2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 名</a:t>
            </a:r>
          </a:p>
          <a:p>
            <a:pPr marL="760095" lvl="1" indent="-380048" algn="l">
              <a:lnSpc>
                <a:spcPts val="5040"/>
              </a:lnSpc>
            </a:pPr>
            <a:endParaRPr lang="en-US" sz="5400" spc="-2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Evolventa"/>
              <a:sym typeface="Evolventa"/>
            </a:endParaRP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5400" spc="-20" dirty="0" err="1">
                <a:solidFill>
                  <a:srgbClr val="104D7E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陳定川榮譽博士獎學金</a:t>
            </a:r>
            <a:endParaRPr lang="en-US" sz="5400" spc="-20" dirty="0">
              <a:solidFill>
                <a:srgbClr val="104D7E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algn="l">
              <a:lnSpc>
                <a:spcPts val="2400"/>
              </a:lnSpc>
            </a:pPr>
            <a:r>
              <a:rPr lang="en-US" sz="3200" spc="-8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    </a:t>
            </a:r>
          </a:p>
          <a:p>
            <a:pPr marL="760095" lvl="1" indent="-380048" algn="l">
              <a:lnSpc>
                <a:spcPts val="5040"/>
              </a:lnSpc>
            </a:pPr>
            <a:r>
              <a:rPr lang="en-US" sz="5400" spc="-2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    </a:t>
            </a:r>
            <a:r>
              <a:rPr lang="en-US" sz="5400" spc="-2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金額</a:t>
            </a:r>
            <a:r>
              <a:rPr lang="en-US" sz="5400" spc="-2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: 2萬元</a:t>
            </a:r>
          </a:p>
          <a:p>
            <a:pPr marL="760095" lvl="1" indent="-380048" algn="l">
              <a:lnSpc>
                <a:spcPts val="5040"/>
              </a:lnSpc>
            </a:pPr>
            <a:r>
              <a:rPr lang="en-US" sz="5400" spc="-2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    </a:t>
            </a:r>
            <a:r>
              <a:rPr lang="en-US" sz="5400" spc="-2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名額</a:t>
            </a:r>
            <a:r>
              <a:rPr lang="en-US" sz="5400" spc="-2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: 15 </a:t>
            </a:r>
            <a:r>
              <a:rPr lang="en-US" sz="5400" spc="-2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Evolventa"/>
                <a:sym typeface="Evolventa"/>
              </a:rPr>
              <a:t>名</a:t>
            </a:r>
            <a:endParaRPr lang="en-US" sz="5400" spc="-2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Evolventa"/>
              <a:sym typeface="Evolventa"/>
            </a:endParaRPr>
          </a:p>
          <a:p>
            <a:pPr marL="760095" lvl="1" indent="-380048" algn="l">
              <a:lnSpc>
                <a:spcPts val="5040"/>
              </a:lnSpc>
            </a:pPr>
            <a:endParaRPr lang="en-US" sz="5400" spc="-2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Evolventa"/>
              <a:sym typeface="Evolventa"/>
            </a:endParaRPr>
          </a:p>
          <a:p>
            <a:pPr marL="760095" lvl="1" indent="-380048" algn="l">
              <a:lnSpc>
                <a:spcPts val="5040"/>
              </a:lnSpc>
            </a:pPr>
            <a:r>
              <a:rPr lang="en-US" sz="5400" spc="-2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以上獎學金</a:t>
            </a:r>
            <a:r>
              <a:rPr lang="en-US" sz="5400" spc="-20" dirty="0" err="1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限本系學生</a:t>
            </a:r>
            <a:r>
              <a:rPr lang="en-US" sz="5400" spc="-2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申請</a:t>
            </a:r>
            <a:endParaRPr lang="en-US" sz="5400" spc="-2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760095" lvl="1" indent="-380048" algn="l">
              <a:lnSpc>
                <a:spcPts val="5040"/>
              </a:lnSpc>
            </a:pPr>
            <a:endParaRPr lang="en-US" sz="4200" b="1" spc="-20" dirty="0">
              <a:solidFill>
                <a:srgbClr val="19191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/>
          <p:cNvSpPr txBox="1"/>
          <p:nvPr/>
        </p:nvSpPr>
        <p:spPr>
          <a:xfrm>
            <a:off x="983727" y="1673413"/>
            <a:ext cx="16913217" cy="6488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480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與上市公司合作開設</a:t>
            </a:r>
            <a:r>
              <a:rPr lang="zh-TW" altLang="en-US" sz="480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全職全時</a:t>
            </a:r>
            <a:r>
              <a:rPr lang="en-US" sz="480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實習課程</a:t>
            </a:r>
            <a:r>
              <a:rPr lang="en-US" sz="480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(9學分)</a:t>
            </a: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80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中租迪和股份有限公司</a:t>
            </a:r>
            <a:endParaRPr lang="en-US" sz="480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Arimo"/>
              <a:sym typeface="Arimo"/>
            </a:endParaRP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80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第一</a:t>
            </a:r>
            <a:r>
              <a:rPr lang="zh-TW" altLang="en-US" sz="480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商業銀行</a:t>
            </a:r>
            <a:endParaRPr lang="en-US" sz="480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Arimo"/>
              <a:sym typeface="Arimo"/>
            </a:endParaRP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80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凱基金控</a:t>
            </a:r>
            <a:endParaRPr lang="en-US" sz="480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Arimo"/>
              <a:sym typeface="Arimo"/>
            </a:endParaRP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zh-TW" altLang="en-US" sz="480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臺灣中小企業銀行</a:t>
            </a:r>
            <a:endParaRPr lang="en-US" sz="480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Arimo"/>
              <a:sym typeface="Arimo"/>
            </a:endParaRP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endParaRPr lang="en-US" sz="480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Arimo"/>
              <a:sym typeface="Arimo"/>
            </a:endParaRPr>
          </a:p>
          <a:p>
            <a:pPr marL="760095" lvl="1" indent="-380048" algn="l">
              <a:lnSpc>
                <a:spcPts val="5040"/>
              </a:lnSpc>
            </a:pPr>
            <a:endParaRPr lang="en-US" sz="4800" dirty="0">
              <a:solidFill>
                <a:srgbClr val="191919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9997" y="282763"/>
            <a:ext cx="432819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企業實習</a:t>
            </a:r>
          </a:p>
        </p:txBody>
      </p:sp>
      <p:sp>
        <p:nvSpPr>
          <p:cNvPr id="10" name="Freeform 10" descr="2024-0226中租-KY法說會-摘要整理及逐字稿- Duncan Teng 的投資觀察"/>
          <p:cNvSpPr/>
          <p:nvPr/>
        </p:nvSpPr>
        <p:spPr>
          <a:xfrm>
            <a:off x="1807869" y="7424977"/>
            <a:ext cx="3274887" cy="2269521"/>
          </a:xfrm>
          <a:custGeom>
            <a:avLst/>
            <a:gdLst/>
            <a:ahLst/>
            <a:cxnLst/>
            <a:rect l="l" t="t" r="r" b="b"/>
            <a:pathLst>
              <a:path w="3014580" h="2010700">
                <a:moveTo>
                  <a:pt x="0" y="0"/>
                </a:moveTo>
                <a:lnTo>
                  <a:pt x="3014580" y="0"/>
                </a:lnTo>
                <a:lnTo>
                  <a:pt x="3014580" y="2010700"/>
                </a:lnTo>
                <a:lnTo>
                  <a:pt x="0" y="2010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11" name="Freeform 11" descr="First Financial Holding"/>
          <p:cNvSpPr/>
          <p:nvPr/>
        </p:nvSpPr>
        <p:spPr>
          <a:xfrm>
            <a:off x="5307442" y="7613648"/>
            <a:ext cx="3274888" cy="1791556"/>
          </a:xfrm>
          <a:custGeom>
            <a:avLst/>
            <a:gdLst/>
            <a:ahLst/>
            <a:cxnLst/>
            <a:rect l="l" t="t" r="r" b="b"/>
            <a:pathLst>
              <a:path w="3274888" h="1791556">
                <a:moveTo>
                  <a:pt x="0" y="0"/>
                </a:moveTo>
                <a:lnTo>
                  <a:pt x="3274888" y="0"/>
                </a:lnTo>
                <a:lnTo>
                  <a:pt x="3274888" y="1791556"/>
                </a:lnTo>
                <a:lnTo>
                  <a:pt x="0" y="17915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941" t="-18377" r="-12577" b="-20385"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12" name="Freeform 12" descr="About KGI | KGI Wealth Management"/>
          <p:cNvSpPr/>
          <p:nvPr/>
        </p:nvSpPr>
        <p:spPr>
          <a:xfrm>
            <a:off x="11813667" y="8234689"/>
            <a:ext cx="4341043" cy="1386353"/>
          </a:xfrm>
          <a:custGeom>
            <a:avLst/>
            <a:gdLst/>
            <a:ahLst/>
            <a:cxnLst/>
            <a:rect l="l" t="t" r="r" b="b"/>
            <a:pathLst>
              <a:path w="4341043" h="1386353">
                <a:moveTo>
                  <a:pt x="0" y="0"/>
                </a:moveTo>
                <a:lnTo>
                  <a:pt x="4341043" y="0"/>
                </a:lnTo>
                <a:lnTo>
                  <a:pt x="4341043" y="1386352"/>
                </a:lnTo>
                <a:lnTo>
                  <a:pt x="0" y="1386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2324403" y="1899022"/>
            <a:ext cx="5572541" cy="4137865"/>
            <a:chOff x="0" y="0"/>
            <a:chExt cx="1094613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94613" cy="812800"/>
            </a:xfrm>
            <a:custGeom>
              <a:avLst/>
              <a:gdLst/>
              <a:ahLst/>
              <a:cxnLst/>
              <a:rect l="l" t="t" r="r" b="b"/>
              <a:pathLst>
                <a:path w="1094613" h="812800">
                  <a:moveTo>
                    <a:pt x="0" y="0"/>
                  </a:moveTo>
                  <a:lnTo>
                    <a:pt x="1094613" y="0"/>
                  </a:lnTo>
                  <a:lnTo>
                    <a:pt x="109461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479" b="-479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2050" name="Picture 2" descr="臺灣企銀| 都更全都通">
            <a:extLst>
              <a:ext uri="{FF2B5EF4-FFF2-40B4-BE49-F238E27FC236}">
                <a16:creationId xmlns:a16="http://schemas.microsoft.com/office/drawing/2014/main" id="{5C628C84-B6D3-4CA4-F77A-ADBC8717E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064" y="7318693"/>
            <a:ext cx="2589788" cy="258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5087249" y="-117324"/>
            <a:ext cx="8113502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212121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sp>
        <p:nvSpPr>
          <p:cNvPr id="4" name="Freeform 4"/>
          <p:cNvSpPr/>
          <p:nvPr/>
        </p:nvSpPr>
        <p:spPr>
          <a:xfrm>
            <a:off x="302569" y="0"/>
            <a:ext cx="726131" cy="726131"/>
          </a:xfrm>
          <a:custGeom>
            <a:avLst/>
            <a:gdLst/>
            <a:ahLst/>
            <a:cxnLst/>
            <a:rect l="l" t="t" r="r" b="b"/>
            <a:pathLst>
              <a:path w="726131" h="726131">
                <a:moveTo>
                  <a:pt x="0" y="0"/>
                </a:moveTo>
                <a:lnTo>
                  <a:pt x="726131" y="0"/>
                </a:lnTo>
                <a:lnTo>
                  <a:pt x="726131" y="726131"/>
                </a:lnTo>
                <a:lnTo>
                  <a:pt x="0" y="726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5181803" y="-1517951"/>
            <a:ext cx="2823908" cy="2546651"/>
          </a:xfrm>
          <a:custGeom>
            <a:avLst/>
            <a:gdLst/>
            <a:ahLst/>
            <a:cxnLst/>
            <a:rect l="l" t="t" r="r" b="b"/>
            <a:pathLst>
              <a:path w="2823908" h="2546651">
                <a:moveTo>
                  <a:pt x="0" y="0"/>
                </a:moveTo>
                <a:lnTo>
                  <a:pt x="2823908" y="0"/>
                </a:lnTo>
                <a:lnTo>
                  <a:pt x="2823908" y="2546651"/>
                </a:lnTo>
                <a:lnTo>
                  <a:pt x="0" y="2546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471064"/>
              </p:ext>
            </p:extLst>
          </p:nvPr>
        </p:nvGraphicFramePr>
        <p:xfrm>
          <a:off x="561677" y="1300162"/>
          <a:ext cx="17164646" cy="8986837"/>
        </p:xfrm>
        <a:graphic>
          <a:graphicData uri="http://schemas.openxmlformats.org/drawingml/2006/table">
            <a:tbl>
              <a:tblPr/>
              <a:tblGrid>
                <a:gridCol w="55672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6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0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504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3814">
                <a:tc>
                  <a:txBody>
                    <a:bodyPr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3199" spc="4" dirty="0" err="1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校名</a:t>
                      </a:r>
                      <a:endParaRPr lang="en-US" sz="1100" dirty="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3199" spc="4" dirty="0" err="1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托福</a:t>
                      </a:r>
                      <a:r>
                        <a:rPr lang="en-US" sz="3199" spc="4" dirty="0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 iBT</a:t>
                      </a:r>
                      <a:endParaRPr lang="en-US" sz="1100" dirty="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3199" spc="4" dirty="0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GPA</a:t>
                      </a:r>
                      <a:endParaRPr lang="en-US" sz="1100" dirty="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zh-TW" altLang="en-US" sz="3199" kern="1200" spc="4" dirty="0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</a:rPr>
                        <a:t>網址</a:t>
                      </a:r>
                      <a:endParaRPr lang="en-US" sz="3199" kern="1200" spc="4" dirty="0">
                        <a:solidFill>
                          <a:srgbClr val="FFFFFF"/>
                        </a:solidFill>
                        <a:latin typeface="可画软糖体-繁"/>
                        <a:ea typeface="可画软糖体-繁"/>
                      </a:endParaRP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2196">
                <a:tc>
                  <a:txBody>
                    <a:bodyPr/>
                    <a:lstStyle/>
                    <a:p>
                      <a:pPr algn="l">
                        <a:lnSpc>
                          <a:spcPts val="3750"/>
                        </a:lnSpc>
                        <a:defRPr/>
                      </a:pPr>
                      <a:r>
                        <a:rPr lang="en-US" sz="3000" spc="4" dirty="0" err="1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維諾納州立大學</a:t>
                      </a:r>
                      <a:endParaRPr lang="en-US" sz="1100" dirty="0"/>
                    </a:p>
                    <a:p>
                      <a:pPr algn="l">
                        <a:lnSpc>
                          <a:spcPts val="3750"/>
                        </a:lnSpc>
                      </a:pPr>
                      <a:r>
                        <a:rPr lang="en-US" sz="3000" spc="4" dirty="0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Winona State University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68 / 5.5</a:t>
                      </a:r>
                    </a:p>
                    <a:p>
                      <a:pPr algn="ctr">
                        <a:lnSpc>
                          <a:spcPts val="2750"/>
                        </a:lnSpc>
                      </a:pPr>
                      <a:r>
                        <a:rPr lang="en-US" sz="2200" b="1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(TOEIC 610)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endParaRPr lang="en-US" sz="2200" b="1" kern="1200" spc="3" dirty="0">
                        <a:solidFill>
                          <a:srgbClr val="333333"/>
                        </a:solidFill>
                        <a:latin typeface="字由点字典圆 Bold"/>
                        <a:ea typeface="字由点字典圆 Bold"/>
                      </a:endParaRP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50"/>
                        </a:lnSpc>
                        <a:defRPr/>
                      </a:pPr>
                      <a:r>
                        <a:rPr lang="en-US" sz="2200" b="1" kern="1200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</a:rPr>
                        <a:t>https://www.winona.edu/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2196">
                <a:tc>
                  <a:txBody>
                    <a:bodyPr/>
                    <a:lstStyle/>
                    <a:p>
                      <a:pPr algn="l">
                        <a:lnSpc>
                          <a:spcPts val="3750"/>
                        </a:lnSpc>
                        <a:defRPr/>
                      </a:pPr>
                      <a:r>
                        <a:rPr lang="en-US" sz="3000" spc="4" dirty="0" err="1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賓州印地安那大學</a:t>
                      </a:r>
                      <a:endParaRPr lang="en-US" sz="1100" dirty="0"/>
                    </a:p>
                    <a:p>
                      <a:pPr algn="l">
                        <a:lnSpc>
                          <a:spcPts val="3750"/>
                        </a:lnSpc>
                      </a:pPr>
                      <a:r>
                        <a:rPr lang="en-US" sz="3000" spc="4" dirty="0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Indiana University of Pennsylvania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61 / 5.5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2.5</a:t>
                      </a:r>
                      <a:endParaRPr lang="en-US" sz="1100" dirty="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50"/>
                        </a:lnSpc>
                        <a:defRPr/>
                      </a:pPr>
                      <a:r>
                        <a:rPr lang="en-US" sz="2200" b="1" kern="1200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+mn-cs"/>
                        </a:rPr>
                        <a:t>https://www.iup.edu/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2196">
                <a:tc>
                  <a:txBody>
                    <a:bodyPr/>
                    <a:lstStyle/>
                    <a:p>
                      <a:pPr algn="l">
                        <a:lnSpc>
                          <a:spcPts val="3750"/>
                        </a:lnSpc>
                        <a:defRPr/>
                      </a:pPr>
                      <a:r>
                        <a:rPr lang="en-US" sz="3000" spc="4" dirty="0" err="1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聖湯瑪斯大學</a:t>
                      </a:r>
                      <a:endParaRPr lang="en-US" sz="1100" dirty="0"/>
                    </a:p>
                    <a:p>
                      <a:pPr algn="l">
                        <a:lnSpc>
                          <a:spcPts val="3750"/>
                        </a:lnSpc>
                      </a:pPr>
                      <a:r>
                        <a:rPr lang="en-US" sz="3000" spc="4" dirty="0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University of St. Thomas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79 / 6.0</a:t>
                      </a:r>
                      <a:endParaRPr lang="en-US" sz="1100" dirty="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3.0</a:t>
                      </a:r>
                      <a:endParaRPr lang="en-US" sz="1100" dirty="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750"/>
                        </a:lnSpc>
                        <a:defRPr/>
                      </a:pPr>
                      <a:r>
                        <a:rPr lang="en-US" sz="2200" b="1" kern="1200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+mn-cs"/>
                        </a:rPr>
                        <a:t>https://www.stthomas.edu/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2196">
                <a:tc>
                  <a:txBody>
                    <a:bodyPr/>
                    <a:lstStyle/>
                    <a:p>
                      <a:pPr algn="l">
                        <a:lnSpc>
                          <a:spcPts val="3750"/>
                        </a:lnSpc>
                        <a:defRPr/>
                      </a:pPr>
                      <a:r>
                        <a:rPr lang="en-US" sz="3000" spc="4" dirty="0" err="1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密西根大學福林特分校</a:t>
                      </a:r>
                      <a:endParaRPr lang="en-US" sz="1100" dirty="0"/>
                    </a:p>
                    <a:p>
                      <a:pPr algn="l">
                        <a:lnSpc>
                          <a:spcPts val="3750"/>
                        </a:lnSpc>
                      </a:pPr>
                      <a:r>
                        <a:rPr lang="en-US" sz="3000" spc="4" dirty="0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University of Michigan, Flint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61 / 6.0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2.0</a:t>
                      </a:r>
                      <a:endParaRPr lang="en-US" sz="1100" dirty="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750"/>
                        </a:lnSpc>
                        <a:defRPr/>
                      </a:pPr>
                      <a:r>
                        <a:rPr lang="en-US" sz="2200" b="1" kern="1200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+mn-cs"/>
                        </a:rPr>
                        <a:t>https://www.umflint.edu/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3136">
                <a:tc>
                  <a:txBody>
                    <a:bodyPr/>
                    <a:lstStyle/>
                    <a:p>
                      <a:pPr algn="just">
                        <a:lnSpc>
                          <a:spcPts val="3600"/>
                        </a:lnSpc>
                        <a:defRPr/>
                      </a:pPr>
                      <a:r>
                        <a:rPr lang="en-US" sz="3000" spc="4" dirty="0" err="1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加州州立大學諾斯里基分校</a:t>
                      </a:r>
                      <a:endParaRPr lang="en-US" sz="1100" dirty="0"/>
                    </a:p>
                    <a:p>
                      <a:pPr algn="just">
                        <a:lnSpc>
                          <a:spcPts val="3600"/>
                        </a:lnSpc>
                      </a:pPr>
                      <a:r>
                        <a:rPr lang="en-US" sz="3000" spc="4" dirty="0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California State University Northridge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75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61/ 6.0 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75"/>
                        </a:lnSpc>
                        <a:defRPr/>
                      </a:pPr>
                      <a:r>
                        <a:rPr lang="en-US" sz="2200" b="1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2.0</a:t>
                      </a:r>
                      <a:endParaRPr lang="en-US" sz="1100" dirty="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640"/>
                        </a:lnSpc>
                        <a:defRPr/>
                      </a:pPr>
                      <a:r>
                        <a:rPr lang="en-US" sz="2200" b="1" kern="1200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+mn-cs"/>
                        </a:rPr>
                        <a:t>https://www.csun.edu/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2666"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spc="4" dirty="0" err="1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舊金山州立大學</a:t>
                      </a:r>
                      <a:endParaRPr lang="en-US" sz="1100" dirty="0"/>
                    </a:p>
                    <a:p>
                      <a:pPr algn="l">
                        <a:lnSpc>
                          <a:spcPts val="3750"/>
                        </a:lnSpc>
                      </a:pPr>
                      <a:r>
                        <a:rPr lang="en-US" sz="3000" spc="4" dirty="0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San Francesco State University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61 / 6.0 </a:t>
                      </a:r>
                      <a:endParaRPr lang="en-US" sz="1100"/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(TOEIC 700)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2.0</a:t>
                      </a:r>
                      <a:endParaRPr lang="en-US" sz="1100" dirty="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640"/>
                        </a:lnSpc>
                        <a:defRPr/>
                      </a:pPr>
                      <a:r>
                        <a:rPr lang="en-US" sz="2200" b="1" kern="1200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+mn-cs"/>
                        </a:rPr>
                        <a:t>https://www.sfsu.edu/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48437">
                <a:tc>
                  <a:txBody>
                    <a:bodyPr/>
                    <a:lstStyle/>
                    <a:p>
                      <a:pPr algn="just">
                        <a:lnSpc>
                          <a:spcPts val="3600"/>
                        </a:lnSpc>
                        <a:defRPr/>
                      </a:pPr>
                      <a:r>
                        <a:rPr lang="en-US" sz="3000" spc="4" dirty="0" err="1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天普大學</a:t>
                      </a:r>
                      <a:endParaRPr lang="en-US" sz="1100" dirty="0"/>
                    </a:p>
                    <a:p>
                      <a:pPr algn="l">
                        <a:lnSpc>
                          <a:spcPts val="3750"/>
                        </a:lnSpc>
                      </a:pPr>
                      <a:r>
                        <a:rPr lang="en-US" sz="3000" spc="4" dirty="0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Temple University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79 / 6.0 </a:t>
                      </a:r>
                      <a:endParaRPr lang="en-US" sz="1100"/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(TOEIC L390+R390)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2.75</a:t>
                      </a:r>
                      <a:endParaRPr lang="en-US" sz="1100" dirty="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40"/>
                        </a:lnSpc>
                        <a:defRPr/>
                      </a:pPr>
                      <a:r>
                        <a:rPr lang="en-US" sz="2200" b="1" kern="1200" spc="3" dirty="0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+mn-cs"/>
                        </a:rPr>
                        <a:t>https://www.temple.edu/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5046207" y="247650"/>
            <a:ext cx="8113502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212121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sp>
        <p:nvSpPr>
          <p:cNvPr id="4" name="Freeform 4"/>
          <p:cNvSpPr/>
          <p:nvPr/>
        </p:nvSpPr>
        <p:spPr>
          <a:xfrm>
            <a:off x="302569" y="0"/>
            <a:ext cx="726131" cy="726131"/>
          </a:xfrm>
          <a:custGeom>
            <a:avLst/>
            <a:gdLst/>
            <a:ahLst/>
            <a:cxnLst/>
            <a:rect l="l" t="t" r="r" b="b"/>
            <a:pathLst>
              <a:path w="726131" h="726131">
                <a:moveTo>
                  <a:pt x="0" y="0"/>
                </a:moveTo>
                <a:lnTo>
                  <a:pt x="726131" y="0"/>
                </a:lnTo>
                <a:lnTo>
                  <a:pt x="726131" y="726131"/>
                </a:lnTo>
                <a:lnTo>
                  <a:pt x="0" y="726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5202336" y="-1001958"/>
            <a:ext cx="2823908" cy="2546651"/>
          </a:xfrm>
          <a:custGeom>
            <a:avLst/>
            <a:gdLst/>
            <a:ahLst/>
            <a:cxnLst/>
            <a:rect l="l" t="t" r="r" b="b"/>
            <a:pathLst>
              <a:path w="2823908" h="2546651">
                <a:moveTo>
                  <a:pt x="0" y="0"/>
                </a:moveTo>
                <a:lnTo>
                  <a:pt x="2823908" y="0"/>
                </a:lnTo>
                <a:lnTo>
                  <a:pt x="2823908" y="2546651"/>
                </a:lnTo>
                <a:lnTo>
                  <a:pt x="0" y="2546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963941"/>
              </p:ext>
            </p:extLst>
          </p:nvPr>
        </p:nvGraphicFramePr>
        <p:xfrm>
          <a:off x="529489" y="1959876"/>
          <a:ext cx="17146939" cy="4572874"/>
        </p:xfrm>
        <a:graphic>
          <a:graphicData uri="http://schemas.openxmlformats.org/drawingml/2006/table">
            <a:tbl>
              <a:tblPr/>
              <a:tblGrid>
                <a:gridCol w="556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4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8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42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7679">
                <a:tc>
                  <a:txBody>
                    <a:bodyPr/>
                    <a:lstStyle/>
                    <a:p>
                      <a:pPr algn="ctr">
                        <a:lnSpc>
                          <a:spcPts val="3840"/>
                        </a:lnSpc>
                        <a:defRPr/>
                      </a:pPr>
                      <a:r>
                        <a:rPr lang="en-US" sz="3200" spc="4" dirty="0" err="1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校名</a:t>
                      </a:r>
                      <a:endParaRPr lang="en-US" sz="1100" dirty="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40"/>
                        </a:lnSpc>
                        <a:defRPr/>
                      </a:pPr>
                      <a:r>
                        <a:rPr lang="en-US" sz="3200" spc="4" dirty="0" err="1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托福</a:t>
                      </a:r>
                      <a:r>
                        <a:rPr lang="en-US" sz="3200" spc="4" dirty="0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 iBT</a:t>
                      </a:r>
                      <a:endParaRPr lang="en-US" sz="1100" dirty="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40"/>
                        </a:lnSpc>
                        <a:defRPr/>
                      </a:pPr>
                      <a:r>
                        <a:rPr lang="en-US" sz="32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GPA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99"/>
                        </a:lnSpc>
                        <a:defRPr/>
                      </a:pPr>
                      <a:r>
                        <a:rPr lang="en-US" sz="3999" spc="5" dirty="0" err="1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備註</a:t>
                      </a:r>
                      <a:endParaRPr lang="en-US" sz="1100" dirty="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4561">
                <a:tc>
                  <a:txBody>
                    <a:bodyPr/>
                    <a:lstStyle/>
                    <a:p>
                      <a:pPr algn="just">
                        <a:lnSpc>
                          <a:spcPts val="3599"/>
                        </a:lnSpc>
                        <a:defRPr/>
                      </a:pPr>
                      <a:r>
                        <a:rPr lang="zh-TW" altLang="en-US" sz="2999" spc="4" dirty="0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澳洲</a:t>
                      </a:r>
                      <a:r>
                        <a:rPr lang="en-US" sz="2999" spc="4" dirty="0" err="1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昆士蘭理工大學</a:t>
                      </a:r>
                      <a:endParaRPr lang="en-US" sz="1100" dirty="0"/>
                    </a:p>
                    <a:p>
                      <a:pPr algn="l">
                        <a:lnSpc>
                          <a:spcPts val="3749"/>
                        </a:lnSpc>
                      </a:pPr>
                      <a:r>
                        <a:rPr lang="en-US" sz="2999" spc="4" dirty="0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Queensland University of Technology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79 / 6.5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2.5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960"/>
                        </a:lnSpc>
                        <a:defRPr/>
                      </a:pPr>
                      <a:r>
                        <a:rPr lang="en-US" sz="2200" b="1" spc="3" dirty="0">
                          <a:solidFill>
                            <a:srgbClr val="191919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字由点字典圆 Bold"/>
                          <a:sym typeface="字由点字典圆 Bold"/>
                        </a:rPr>
                        <a:t>https://www.qut.edu.au/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0634">
                <a:tc>
                  <a:txBody>
                    <a:bodyPr/>
                    <a:lstStyle/>
                    <a:p>
                      <a:pPr algn="just">
                        <a:lnSpc>
                          <a:spcPts val="3599"/>
                        </a:lnSpc>
                        <a:defRPr/>
                      </a:pPr>
                      <a:r>
                        <a:rPr lang="zh-TW" altLang="en-US" sz="2999" spc="4" dirty="0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英國</a:t>
                      </a:r>
                      <a:r>
                        <a:rPr lang="en-US" sz="2999" spc="4" dirty="0" err="1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艾塞克斯大學</a:t>
                      </a:r>
                      <a:endParaRPr lang="en-US" sz="1100" dirty="0"/>
                    </a:p>
                    <a:p>
                      <a:pPr algn="l">
                        <a:lnSpc>
                          <a:spcPts val="3749"/>
                        </a:lnSpc>
                      </a:pPr>
                      <a:r>
                        <a:rPr lang="en-US" sz="2999" spc="4" dirty="0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University of Essex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76 / 6.0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2.0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960"/>
                        </a:lnSpc>
                        <a:defRPr/>
                      </a:pPr>
                      <a:r>
                        <a:rPr lang="en-US" sz="2200" b="1" spc="3" dirty="0">
                          <a:solidFill>
                            <a:srgbClr val="191919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字由点字典圆 Bold"/>
                          <a:sym typeface="字由点字典圆 Bold"/>
                        </a:rPr>
                        <a:t>https://www.essex.ac.uk/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Freeform 7"/>
          <p:cNvSpPr/>
          <p:nvPr/>
        </p:nvSpPr>
        <p:spPr>
          <a:xfrm>
            <a:off x="13243905" y="6837549"/>
            <a:ext cx="2126335" cy="3277588"/>
          </a:xfrm>
          <a:custGeom>
            <a:avLst/>
            <a:gdLst/>
            <a:ahLst/>
            <a:cxnLst/>
            <a:rect l="l" t="t" r="r" b="b"/>
            <a:pathLst>
              <a:path w="2126335" h="3277588">
                <a:moveTo>
                  <a:pt x="0" y="0"/>
                </a:moveTo>
                <a:lnTo>
                  <a:pt x="2126336" y="0"/>
                </a:lnTo>
                <a:lnTo>
                  <a:pt x="2126336" y="3277589"/>
                </a:lnTo>
                <a:lnTo>
                  <a:pt x="0" y="32775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-215388" y="8511500"/>
            <a:ext cx="1165821" cy="1189613"/>
          </a:xfrm>
          <a:custGeom>
            <a:avLst/>
            <a:gdLst/>
            <a:ahLst/>
            <a:cxnLst/>
            <a:rect l="l" t="t" r="r" b="b"/>
            <a:pathLst>
              <a:path w="1165821" h="1189613">
                <a:moveTo>
                  <a:pt x="0" y="0"/>
                </a:moveTo>
                <a:lnTo>
                  <a:pt x="1165821" y="0"/>
                </a:lnTo>
                <a:lnTo>
                  <a:pt x="1165821" y="1189613"/>
                </a:lnTo>
                <a:lnTo>
                  <a:pt x="0" y="1189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17335467" y="8161193"/>
            <a:ext cx="681921" cy="681921"/>
          </a:xfrm>
          <a:custGeom>
            <a:avLst/>
            <a:gdLst/>
            <a:ahLst/>
            <a:cxnLst/>
            <a:rect l="l" t="t" r="r" b="b"/>
            <a:pathLst>
              <a:path w="681921" h="681921">
                <a:moveTo>
                  <a:pt x="0" y="0"/>
                </a:moveTo>
                <a:lnTo>
                  <a:pt x="681922" y="0"/>
                </a:lnTo>
                <a:lnTo>
                  <a:pt x="681922" y="681921"/>
                </a:lnTo>
                <a:lnTo>
                  <a:pt x="0" y="68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>
            <a:off x="2835676" y="7613288"/>
            <a:ext cx="2235052" cy="2475370"/>
          </a:xfrm>
          <a:custGeom>
            <a:avLst/>
            <a:gdLst/>
            <a:ahLst/>
            <a:cxnLst/>
            <a:rect l="l" t="t" r="r" b="b"/>
            <a:pathLst>
              <a:path w="2235052" h="2475370">
                <a:moveTo>
                  <a:pt x="0" y="0"/>
                </a:moveTo>
                <a:lnTo>
                  <a:pt x="2235052" y="0"/>
                </a:lnTo>
                <a:lnTo>
                  <a:pt x="2235052" y="2475370"/>
                </a:lnTo>
                <a:lnTo>
                  <a:pt x="0" y="24753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AutoShape 11"/>
          <p:cNvSpPr/>
          <p:nvPr/>
        </p:nvSpPr>
        <p:spPr>
          <a:xfrm>
            <a:off x="-9983689" y="10033278"/>
            <a:ext cx="28271658" cy="36357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>
            <a:off x="5437394" y="7305713"/>
            <a:ext cx="1157542" cy="1082301"/>
          </a:xfrm>
          <a:custGeom>
            <a:avLst/>
            <a:gdLst/>
            <a:ahLst/>
            <a:cxnLst/>
            <a:rect l="l" t="t" r="r" b="b"/>
            <a:pathLst>
              <a:path w="1157542" h="1082301">
                <a:moveTo>
                  <a:pt x="0" y="0"/>
                </a:moveTo>
                <a:lnTo>
                  <a:pt x="1157541" y="0"/>
                </a:lnTo>
                <a:lnTo>
                  <a:pt x="1157541" y="1082301"/>
                </a:lnTo>
                <a:lnTo>
                  <a:pt x="0" y="10823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>
            <a:off x="8025342" y="7613288"/>
            <a:ext cx="2536684" cy="2673712"/>
          </a:xfrm>
          <a:custGeom>
            <a:avLst/>
            <a:gdLst/>
            <a:ahLst/>
            <a:cxnLst/>
            <a:rect l="l" t="t" r="r" b="b"/>
            <a:pathLst>
              <a:path w="2536684" h="2673712">
                <a:moveTo>
                  <a:pt x="0" y="0"/>
                </a:moveTo>
                <a:lnTo>
                  <a:pt x="2536684" y="0"/>
                </a:lnTo>
                <a:lnTo>
                  <a:pt x="2536684" y="2673712"/>
                </a:lnTo>
                <a:lnTo>
                  <a:pt x="0" y="26737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CC020C92-0E87-90F9-9DAC-E9374D1AE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34" y="6719510"/>
            <a:ext cx="6563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lvl="0" eaLnBrk="0" hangingPunct="0"/>
            <a:r>
              <a:rPr lang="zh-TW" altLang="en-US" sz="3200" dirty="0">
                <a:solidFill>
                  <a:srgbClr val="FF0000"/>
                </a:solidFill>
                <a:latin typeface="可画软糖体-繁" panose="02020500000000000000" charset="-122"/>
                <a:ea typeface="可画软糖体-繁" panose="02020500000000000000" charset="-122"/>
                <a:cs typeface="Times New Roman" pitchFamily="18" charset="0"/>
              </a:rPr>
              <a:t>備註</a:t>
            </a:r>
            <a:r>
              <a:rPr lang="en-US" altLang="zh-TW" sz="3200" dirty="0">
                <a:solidFill>
                  <a:srgbClr val="FF0000"/>
                </a:solidFill>
                <a:latin typeface="可画软糖体-繁" panose="02020500000000000000" charset="-122"/>
                <a:ea typeface="可画软糖体-繁" panose="02020500000000000000" charset="-122"/>
                <a:cs typeface="Times New Roman" pitchFamily="18" charset="0"/>
              </a:rPr>
              <a:t>:</a:t>
            </a:r>
            <a:r>
              <a:rPr lang="zh-TW" altLang="en-US" sz="3200" dirty="0">
                <a:solidFill>
                  <a:srgbClr val="FF0000"/>
                </a:solidFill>
                <a:latin typeface="可画软糖体-繁" panose="02020500000000000000" charset="-122"/>
                <a:ea typeface="可画软糖体-繁" panose="02020500000000000000" charset="-122"/>
                <a:cs typeface="Times New Roman" pitchFamily="18" charset="0"/>
              </a:rPr>
              <a:t>各校入學標準未來仍有可能調整。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5B4AE-34CE-5F80-E6F6-66EFC16D6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996018E-34BC-466B-3702-9B7D2B5B0EA7}"/>
              </a:ext>
            </a:extLst>
          </p:cNvPr>
          <p:cNvSpPr/>
          <p:nvPr/>
        </p:nvSpPr>
        <p:spPr>
          <a:xfrm>
            <a:off x="0" y="3013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B4DA2EE-8A12-2434-DA9C-FD8D80B6B83A}"/>
              </a:ext>
            </a:extLst>
          </p:cNvPr>
          <p:cNvSpPr/>
          <p:nvPr/>
        </p:nvSpPr>
        <p:spPr>
          <a:xfrm>
            <a:off x="11338115" y="2979162"/>
            <a:ext cx="5921185" cy="6241038"/>
          </a:xfrm>
          <a:custGeom>
            <a:avLst/>
            <a:gdLst/>
            <a:ahLst/>
            <a:cxnLst/>
            <a:rect l="l" t="t" r="r" b="b"/>
            <a:pathLst>
              <a:path w="5921185" h="6241038">
                <a:moveTo>
                  <a:pt x="0" y="0"/>
                </a:moveTo>
                <a:lnTo>
                  <a:pt x="5921185" y="0"/>
                </a:lnTo>
                <a:lnTo>
                  <a:pt x="5921185" y="6241038"/>
                </a:lnTo>
                <a:lnTo>
                  <a:pt x="0" y="624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CC03BD1-F2A4-F55F-6AAE-6092D644A8A0}"/>
              </a:ext>
            </a:extLst>
          </p:cNvPr>
          <p:cNvGrpSpPr/>
          <p:nvPr/>
        </p:nvGrpSpPr>
        <p:grpSpPr>
          <a:xfrm>
            <a:off x="1352256" y="1642619"/>
            <a:ext cx="8846189" cy="7001762"/>
            <a:chOff x="0" y="0"/>
            <a:chExt cx="2329860" cy="184408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8BC580D-4259-24BA-27E4-CBF9B43DC172}"/>
                </a:ext>
              </a:extLst>
            </p:cNvPr>
            <p:cNvSpPr/>
            <p:nvPr/>
          </p:nvSpPr>
          <p:spPr>
            <a:xfrm>
              <a:off x="0" y="0"/>
              <a:ext cx="2329860" cy="1844086"/>
            </a:xfrm>
            <a:custGeom>
              <a:avLst/>
              <a:gdLst/>
              <a:ahLst/>
              <a:cxnLst/>
              <a:rect l="l" t="t" r="r" b="b"/>
              <a:pathLst>
                <a:path w="2329860" h="1844086">
                  <a:moveTo>
                    <a:pt x="44634" y="0"/>
                  </a:moveTo>
                  <a:lnTo>
                    <a:pt x="2285227" y="0"/>
                  </a:lnTo>
                  <a:cubicBezTo>
                    <a:pt x="2309877" y="0"/>
                    <a:pt x="2329860" y="19983"/>
                    <a:pt x="2329860" y="44634"/>
                  </a:cubicBezTo>
                  <a:lnTo>
                    <a:pt x="2329860" y="1799452"/>
                  </a:lnTo>
                  <a:cubicBezTo>
                    <a:pt x="2329860" y="1811289"/>
                    <a:pt x="2325158" y="1822642"/>
                    <a:pt x="2316787" y="1831013"/>
                  </a:cubicBezTo>
                  <a:cubicBezTo>
                    <a:pt x="2308417" y="1839383"/>
                    <a:pt x="2297064" y="1844086"/>
                    <a:pt x="2285227" y="1844086"/>
                  </a:cubicBezTo>
                  <a:lnTo>
                    <a:pt x="44634" y="1844086"/>
                  </a:lnTo>
                  <a:cubicBezTo>
                    <a:pt x="32796" y="1844086"/>
                    <a:pt x="21443" y="1839383"/>
                    <a:pt x="13073" y="1831013"/>
                  </a:cubicBezTo>
                  <a:cubicBezTo>
                    <a:pt x="4702" y="1822642"/>
                    <a:pt x="0" y="1811289"/>
                    <a:pt x="0" y="1799452"/>
                  </a:cubicBezTo>
                  <a:lnTo>
                    <a:pt x="0" y="44634"/>
                  </a:lnTo>
                  <a:cubicBezTo>
                    <a:pt x="0" y="32796"/>
                    <a:pt x="4702" y="21443"/>
                    <a:pt x="13073" y="13073"/>
                  </a:cubicBezTo>
                  <a:cubicBezTo>
                    <a:pt x="21443" y="4702"/>
                    <a:pt x="32796" y="0"/>
                    <a:pt x="4463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B8C9D01-5CFD-1291-CE2F-C40254F286FD}"/>
                </a:ext>
              </a:extLst>
            </p:cNvPr>
            <p:cNvSpPr txBox="1"/>
            <p:nvPr/>
          </p:nvSpPr>
          <p:spPr>
            <a:xfrm>
              <a:off x="0" y="-19050"/>
              <a:ext cx="2329860" cy="1863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7" name="AutoShape 7">
            <a:extLst>
              <a:ext uri="{FF2B5EF4-FFF2-40B4-BE49-F238E27FC236}">
                <a16:creationId xmlns:a16="http://schemas.microsoft.com/office/drawing/2014/main" id="{6226438B-9E47-0D87-703A-B9A2F9005FCA}"/>
              </a:ext>
            </a:extLst>
          </p:cNvPr>
          <p:cNvSpPr/>
          <p:nvPr/>
        </p:nvSpPr>
        <p:spPr>
          <a:xfrm>
            <a:off x="13065852" y="8799212"/>
            <a:ext cx="5778929" cy="0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1ED289A-E0F0-38A9-8178-3B4D96AA24ED}"/>
              </a:ext>
            </a:extLst>
          </p:cNvPr>
          <p:cNvSpPr/>
          <p:nvPr/>
        </p:nvSpPr>
        <p:spPr>
          <a:xfrm>
            <a:off x="15128084" y="766472"/>
            <a:ext cx="2551320" cy="2212690"/>
          </a:xfrm>
          <a:custGeom>
            <a:avLst/>
            <a:gdLst/>
            <a:ahLst/>
            <a:cxnLst/>
            <a:rect l="l" t="t" r="r" b="b"/>
            <a:pathLst>
              <a:path w="2551320" h="2212690">
                <a:moveTo>
                  <a:pt x="0" y="0"/>
                </a:moveTo>
                <a:lnTo>
                  <a:pt x="2551319" y="0"/>
                </a:lnTo>
                <a:lnTo>
                  <a:pt x="2551319" y="2212690"/>
                </a:lnTo>
                <a:lnTo>
                  <a:pt x="0" y="2212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9D93EEB-8D13-5F06-20A4-754C313E8FCE}"/>
              </a:ext>
            </a:extLst>
          </p:cNvPr>
          <p:cNvSpPr/>
          <p:nvPr/>
        </p:nvSpPr>
        <p:spPr>
          <a:xfrm>
            <a:off x="10815027" y="2979162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5" y="0"/>
                </a:lnTo>
                <a:lnTo>
                  <a:pt x="1713705" y="1638925"/>
                </a:lnTo>
                <a:lnTo>
                  <a:pt x="0" y="1638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E2DDA2CF-0368-999F-2EED-C92BF0EF5E1D}"/>
              </a:ext>
            </a:extLst>
          </p:cNvPr>
          <p:cNvSpPr txBox="1"/>
          <p:nvPr/>
        </p:nvSpPr>
        <p:spPr>
          <a:xfrm>
            <a:off x="2491925" y="3976390"/>
            <a:ext cx="6566849" cy="137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zh-TW" altLang="en-US" sz="10699" dirty="0">
                <a:solidFill>
                  <a:srgbClr val="F1C40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面試須知</a:t>
            </a:r>
            <a:endParaRPr lang="en-US" sz="10699" dirty="0">
              <a:solidFill>
                <a:srgbClr val="F1C402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61308E6-07F1-206D-5340-C787BDC93829}"/>
              </a:ext>
            </a:extLst>
          </p:cNvPr>
          <p:cNvSpPr txBox="1"/>
          <p:nvPr/>
        </p:nvSpPr>
        <p:spPr>
          <a:xfrm>
            <a:off x="2815339" y="5758160"/>
            <a:ext cx="592002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899">
                <a:solidFill>
                  <a:srgbClr val="212121"/>
                </a:solidFill>
                <a:latin typeface="AC Soft Icecream"/>
                <a:ea typeface="AC Soft Icecream"/>
                <a:cs typeface="AC Soft Icecream"/>
                <a:sym typeface="AC Soft Icecream"/>
              </a:rPr>
              <a:t>CHAPTER FOUR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74329BF-A057-B5D2-9D98-B9373F36D0B0}"/>
              </a:ext>
            </a:extLst>
          </p:cNvPr>
          <p:cNvSpPr/>
          <p:nvPr/>
        </p:nvSpPr>
        <p:spPr>
          <a:xfrm>
            <a:off x="2002171" y="2448847"/>
            <a:ext cx="813168" cy="813168"/>
          </a:xfrm>
          <a:custGeom>
            <a:avLst/>
            <a:gdLst/>
            <a:ahLst/>
            <a:cxnLst/>
            <a:rect l="l" t="t" r="r" b="b"/>
            <a:pathLst>
              <a:path w="813168" h="813168">
                <a:moveTo>
                  <a:pt x="0" y="0"/>
                </a:moveTo>
                <a:lnTo>
                  <a:pt x="813168" y="0"/>
                </a:lnTo>
                <a:lnTo>
                  <a:pt x="813168" y="813168"/>
                </a:lnTo>
                <a:lnTo>
                  <a:pt x="0" y="81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837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EC019-4039-CE52-A98D-202A3D399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473B4C8-3F7B-4D61-925B-1F0C2BD852E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FCBC66A-23E7-0B88-F786-2DD380926190}"/>
              </a:ext>
            </a:extLst>
          </p:cNvPr>
          <p:cNvSpPr/>
          <p:nvPr/>
        </p:nvSpPr>
        <p:spPr>
          <a:xfrm>
            <a:off x="-963676" y="641841"/>
            <a:ext cx="1992376" cy="2331400"/>
          </a:xfrm>
          <a:custGeom>
            <a:avLst/>
            <a:gdLst/>
            <a:ahLst/>
            <a:cxnLst/>
            <a:rect l="l" t="t" r="r" b="b"/>
            <a:pathLst>
              <a:path w="1992376" h="2331400">
                <a:moveTo>
                  <a:pt x="0" y="0"/>
                </a:moveTo>
                <a:lnTo>
                  <a:pt x="1992376" y="0"/>
                </a:lnTo>
                <a:lnTo>
                  <a:pt x="1992376" y="2331400"/>
                </a:lnTo>
                <a:lnTo>
                  <a:pt x="0" y="2331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19D2761-7144-6568-C173-94DE5B26B717}"/>
              </a:ext>
            </a:extLst>
          </p:cNvPr>
          <p:cNvSpPr txBox="1"/>
          <p:nvPr/>
        </p:nvSpPr>
        <p:spPr>
          <a:xfrm>
            <a:off x="2004886" y="2123211"/>
            <a:ext cx="8001000" cy="490974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325755" lvl="1">
              <a:lnSpc>
                <a:spcPts val="6480"/>
              </a:lnSpc>
            </a:pP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5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月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1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日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(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四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)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 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– 5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月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6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日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(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二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)</a:t>
            </a:r>
          </a:p>
          <a:p>
            <a:pPr marL="325755" lvl="1">
              <a:lnSpc>
                <a:spcPts val="6480"/>
              </a:lnSpc>
            </a:pP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每日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9:00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 至 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21:00</a:t>
            </a:r>
          </a:p>
          <a:p>
            <a:pPr marL="325755" lvl="1">
              <a:lnSpc>
                <a:spcPts val="6480"/>
              </a:lnSpc>
            </a:pPr>
            <a:endParaRPr lang="en-US" altLang="zh-TW" sz="5400" dirty="0">
              <a:solidFill>
                <a:schemeClr val="tx1">
                  <a:lumMod val="95000"/>
                  <a:lumOff val="5000"/>
                </a:schemeClr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325755" lvl="1">
              <a:lnSpc>
                <a:spcPts val="6480"/>
              </a:lnSpc>
            </a:pP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*系統將於</a:t>
            </a:r>
            <a:r>
              <a:rPr lang="en-US" altLang="zh-TW" sz="54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5</a:t>
            </a:r>
            <a:r>
              <a:rPr lang="zh-TW" altLang="en-US" sz="54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月</a:t>
            </a:r>
            <a:r>
              <a:rPr lang="en-US" altLang="zh-TW" sz="54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6</a:t>
            </a:r>
            <a:r>
              <a:rPr lang="zh-TW" altLang="en-US" sz="54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日 </a:t>
            </a:r>
            <a:r>
              <a:rPr lang="en-US" altLang="zh-TW" sz="54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21:00</a:t>
            </a:r>
            <a:r>
              <a:rPr lang="zh-TW" altLang="en-US" sz="54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準時關閉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，建議及早完成上傳。</a:t>
            </a:r>
            <a:endParaRPr lang="en-US" altLang="zh-TW" sz="5400" dirty="0">
              <a:solidFill>
                <a:schemeClr val="tx1">
                  <a:lumMod val="95000"/>
                  <a:lumOff val="5000"/>
                </a:schemeClr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651510" lvl="1" indent="-325755">
              <a:lnSpc>
                <a:spcPts val="6480"/>
              </a:lnSpc>
              <a:buFont typeface="Arial"/>
              <a:buChar char="•"/>
            </a:pPr>
            <a:endParaRPr lang="en-US" altLang="zh-TW" sz="4000" b="1" dirty="0">
              <a:solidFill>
                <a:srgbClr val="104D7E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CD955BC-7E34-9DC7-04FF-9CD2DF38DC45}"/>
              </a:ext>
            </a:extLst>
          </p:cNvPr>
          <p:cNvSpPr txBox="1"/>
          <p:nvPr/>
        </p:nvSpPr>
        <p:spPr>
          <a:xfrm>
            <a:off x="1295400" y="641841"/>
            <a:ext cx="885524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zh-TW" altLang="en-US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書審資料上傳</a:t>
            </a:r>
            <a:endParaRPr lang="en-US" sz="8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45A4CB2-47D2-F971-74DB-3C1DC766FE46}"/>
              </a:ext>
            </a:extLst>
          </p:cNvPr>
          <p:cNvSpPr/>
          <p:nvPr/>
        </p:nvSpPr>
        <p:spPr>
          <a:xfrm>
            <a:off x="382166" y="6062420"/>
            <a:ext cx="2747958" cy="3043423"/>
          </a:xfrm>
          <a:custGeom>
            <a:avLst/>
            <a:gdLst/>
            <a:ahLst/>
            <a:cxnLst/>
            <a:rect l="l" t="t" r="r" b="b"/>
            <a:pathLst>
              <a:path w="2747958" h="3043423">
                <a:moveTo>
                  <a:pt x="0" y="0"/>
                </a:moveTo>
                <a:lnTo>
                  <a:pt x="2747958" y="0"/>
                </a:lnTo>
                <a:lnTo>
                  <a:pt x="2747958" y="3043424"/>
                </a:lnTo>
                <a:lnTo>
                  <a:pt x="0" y="3043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504B200-594F-CEAA-830E-46234BE0AF6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015"/>
          <a:stretch/>
        </p:blipFill>
        <p:spPr>
          <a:xfrm>
            <a:off x="10648129" y="1"/>
            <a:ext cx="6841681" cy="10286999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EDC76792-7BE4-11CA-D98F-5231AD1BFC66}"/>
              </a:ext>
            </a:extLst>
          </p:cNvPr>
          <p:cNvSpPr/>
          <p:nvPr/>
        </p:nvSpPr>
        <p:spPr>
          <a:xfrm>
            <a:off x="17192590" y="7872922"/>
            <a:ext cx="1813120" cy="1232921"/>
          </a:xfrm>
          <a:custGeom>
            <a:avLst/>
            <a:gdLst/>
            <a:ahLst/>
            <a:cxnLst/>
            <a:rect l="l" t="t" r="r" b="b"/>
            <a:pathLst>
              <a:path w="1813120" h="1232921">
                <a:moveTo>
                  <a:pt x="0" y="0"/>
                </a:moveTo>
                <a:lnTo>
                  <a:pt x="1813120" y="0"/>
                </a:lnTo>
                <a:lnTo>
                  <a:pt x="1813120" y="1232921"/>
                </a:lnTo>
                <a:lnTo>
                  <a:pt x="0" y="12329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8353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D0754-645E-4B19-F5B0-748F29FD9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2CCF1E8-FA31-C735-AF05-FA7E0DA98E6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B842D52-99A5-42C5-BD3C-337BC5951B3D}"/>
              </a:ext>
            </a:extLst>
          </p:cNvPr>
          <p:cNvSpPr/>
          <p:nvPr/>
        </p:nvSpPr>
        <p:spPr>
          <a:xfrm>
            <a:off x="-963676" y="641841"/>
            <a:ext cx="1992376" cy="2331400"/>
          </a:xfrm>
          <a:custGeom>
            <a:avLst/>
            <a:gdLst/>
            <a:ahLst/>
            <a:cxnLst/>
            <a:rect l="l" t="t" r="r" b="b"/>
            <a:pathLst>
              <a:path w="1992376" h="2331400">
                <a:moveTo>
                  <a:pt x="0" y="0"/>
                </a:moveTo>
                <a:lnTo>
                  <a:pt x="1992376" y="0"/>
                </a:lnTo>
                <a:lnTo>
                  <a:pt x="1992376" y="2331400"/>
                </a:lnTo>
                <a:lnTo>
                  <a:pt x="0" y="2331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FB88B6D-AE5B-D3AD-FA1F-C583483F47D4}"/>
              </a:ext>
            </a:extLst>
          </p:cNvPr>
          <p:cNvSpPr txBox="1"/>
          <p:nvPr/>
        </p:nvSpPr>
        <p:spPr>
          <a:xfrm>
            <a:off x="1722523" y="1903446"/>
            <a:ext cx="8001000" cy="745986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325755" lvl="1">
              <a:lnSpc>
                <a:spcPts val="6480"/>
              </a:lnSpc>
            </a:pPr>
            <a:r>
              <a:rPr lang="zh-TW" altLang="en-US" sz="5400" dirty="0">
                <a:solidFill>
                  <a:schemeClr val="accent1">
                    <a:lumMod val="7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經貿管理組</a:t>
            </a:r>
            <a:endParaRPr lang="en-US" altLang="zh-TW" sz="5400" dirty="0">
              <a:solidFill>
                <a:schemeClr val="accent1">
                  <a:lumMod val="75000"/>
                </a:schemeClr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325755" lvl="1">
              <a:lnSpc>
                <a:spcPts val="6480"/>
              </a:lnSpc>
            </a:pP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5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月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16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日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(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五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)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 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13:00-</a:t>
            </a:r>
            <a:r>
              <a:rPr lang="en-US" altLang="zh-TW" sz="5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18:00</a:t>
            </a:r>
          </a:p>
          <a:p>
            <a:pPr marL="325755" lvl="1">
              <a:lnSpc>
                <a:spcPts val="6480"/>
              </a:lnSpc>
            </a:pP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5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月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17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日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(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六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)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 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9:00-16:00</a:t>
            </a:r>
          </a:p>
          <a:p>
            <a:pPr marL="325755" lvl="1">
              <a:lnSpc>
                <a:spcPts val="6480"/>
              </a:lnSpc>
            </a:pP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5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月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18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日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(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日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)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 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9:00-16:00</a:t>
            </a:r>
          </a:p>
          <a:p>
            <a:pPr marL="325755" lvl="1">
              <a:lnSpc>
                <a:spcPts val="6480"/>
              </a:lnSpc>
            </a:pPr>
            <a:endParaRPr lang="en-US" altLang="zh-TW" sz="4000" b="1" dirty="0">
              <a:solidFill>
                <a:srgbClr val="104D7E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325755" lvl="1">
              <a:lnSpc>
                <a:spcPts val="6480"/>
              </a:lnSpc>
            </a:pPr>
            <a:r>
              <a:rPr lang="zh-TW" altLang="en-US" sz="5400" dirty="0">
                <a:solidFill>
                  <a:schemeClr val="accent1">
                    <a:lumMod val="7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國際商學全英語組</a:t>
            </a:r>
            <a:endParaRPr lang="en-US" altLang="zh-TW" sz="5400" dirty="0">
              <a:solidFill>
                <a:schemeClr val="accent1">
                  <a:lumMod val="75000"/>
                </a:schemeClr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325755" lvl="1">
              <a:lnSpc>
                <a:spcPts val="6480"/>
              </a:lnSpc>
            </a:pP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5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月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16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日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(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五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)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 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13:00-17:00</a:t>
            </a:r>
          </a:p>
          <a:p>
            <a:pPr marL="325755" lvl="1">
              <a:lnSpc>
                <a:spcPts val="6480"/>
              </a:lnSpc>
            </a:pP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5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月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17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日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(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六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)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 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9:00-16:00</a:t>
            </a:r>
          </a:p>
          <a:p>
            <a:pPr marL="325755" lvl="1">
              <a:lnSpc>
                <a:spcPts val="6480"/>
              </a:lnSpc>
            </a:pP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5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月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18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日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(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日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)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 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9:00-</a:t>
            </a:r>
            <a:r>
              <a:rPr lang="en-US" altLang="zh-TW" sz="5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14:00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727B9E5-5B8E-8CF5-2258-00516F5C224E}"/>
              </a:ext>
            </a:extLst>
          </p:cNvPr>
          <p:cNvSpPr txBox="1"/>
          <p:nvPr/>
        </p:nvSpPr>
        <p:spPr>
          <a:xfrm>
            <a:off x="1295400" y="641841"/>
            <a:ext cx="885524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zh-TW" altLang="en-US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面試時間</a:t>
            </a:r>
            <a:endParaRPr lang="en-US" sz="8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E6E7DBA-D59E-1D27-17A8-34FEB9FE8F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015"/>
          <a:stretch/>
        </p:blipFill>
        <p:spPr>
          <a:xfrm>
            <a:off x="10648129" y="1"/>
            <a:ext cx="6841681" cy="10286999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FB78BAFD-6DDC-2BD1-F08F-9A9DB2925946}"/>
              </a:ext>
            </a:extLst>
          </p:cNvPr>
          <p:cNvSpPr/>
          <p:nvPr/>
        </p:nvSpPr>
        <p:spPr>
          <a:xfrm>
            <a:off x="17192590" y="7872922"/>
            <a:ext cx="1813120" cy="1232921"/>
          </a:xfrm>
          <a:custGeom>
            <a:avLst/>
            <a:gdLst/>
            <a:ahLst/>
            <a:cxnLst/>
            <a:rect l="l" t="t" r="r" b="b"/>
            <a:pathLst>
              <a:path w="1813120" h="1232921">
                <a:moveTo>
                  <a:pt x="0" y="0"/>
                </a:moveTo>
                <a:lnTo>
                  <a:pt x="1813120" y="0"/>
                </a:lnTo>
                <a:lnTo>
                  <a:pt x="1813120" y="1232921"/>
                </a:lnTo>
                <a:lnTo>
                  <a:pt x="0" y="12329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6776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BC315-36E1-241A-AE7D-B64F890F2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3C0C4D1-9040-6CAD-3133-F22BB6F9DEF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B3443DF-427A-2D7D-04E7-75B2ADCD77ED}"/>
              </a:ext>
            </a:extLst>
          </p:cNvPr>
          <p:cNvSpPr/>
          <p:nvPr/>
        </p:nvSpPr>
        <p:spPr>
          <a:xfrm>
            <a:off x="-963676" y="641841"/>
            <a:ext cx="1992376" cy="2331400"/>
          </a:xfrm>
          <a:custGeom>
            <a:avLst/>
            <a:gdLst/>
            <a:ahLst/>
            <a:cxnLst/>
            <a:rect l="l" t="t" r="r" b="b"/>
            <a:pathLst>
              <a:path w="1992376" h="2331400">
                <a:moveTo>
                  <a:pt x="0" y="0"/>
                </a:moveTo>
                <a:lnTo>
                  <a:pt x="1992376" y="0"/>
                </a:lnTo>
                <a:lnTo>
                  <a:pt x="1992376" y="2331400"/>
                </a:lnTo>
                <a:lnTo>
                  <a:pt x="0" y="2331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A3DA8FD-B887-D68A-C1BE-A6792EFCCA46}"/>
              </a:ext>
            </a:extLst>
          </p:cNvPr>
          <p:cNvSpPr txBox="1"/>
          <p:nvPr/>
        </p:nvSpPr>
        <p:spPr>
          <a:xfrm>
            <a:off x="2079664" y="1872947"/>
            <a:ext cx="8001000" cy="490974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325755" lvl="1">
              <a:lnSpc>
                <a:spcPts val="6480"/>
              </a:lnSpc>
            </a:pP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請於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5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月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6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日</a:t>
            </a:r>
            <a:r>
              <a:rPr lang="en-US" altLang="zh-TW" sz="5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17:00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前報名繳費</a:t>
            </a:r>
            <a:endParaRPr lang="en-US" altLang="zh-TW" sz="5400" dirty="0">
              <a:solidFill>
                <a:schemeClr val="tx1">
                  <a:lumMod val="95000"/>
                  <a:lumOff val="5000"/>
                </a:schemeClr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325755" lvl="1">
              <a:lnSpc>
                <a:spcPts val="6480"/>
              </a:lnSpc>
            </a:pP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請於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5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月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6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日</a:t>
            </a:r>
            <a:r>
              <a:rPr lang="en-US" altLang="zh-TW" sz="5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21:00</a:t>
            </a: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前預約時段</a:t>
            </a:r>
            <a:endParaRPr lang="en-US" altLang="zh-TW" sz="5400" dirty="0">
              <a:solidFill>
                <a:schemeClr val="tx1">
                  <a:lumMod val="95000"/>
                  <a:lumOff val="5000"/>
                </a:schemeClr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325755" lvl="1">
              <a:lnSpc>
                <a:spcPts val="6480"/>
              </a:lnSpc>
            </a:pPr>
            <a:endParaRPr lang="en-US" altLang="zh-TW" sz="5400" dirty="0">
              <a:solidFill>
                <a:schemeClr val="tx1">
                  <a:lumMod val="95000"/>
                  <a:lumOff val="5000"/>
                </a:schemeClr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325755" lvl="1">
              <a:lnSpc>
                <a:spcPts val="6480"/>
              </a:lnSpc>
            </a:pPr>
            <a:r>
              <a:rPr lang="zh-TW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預約系統 </a:t>
            </a:r>
            <a:r>
              <a:rPr lang="en-US" altLang="zh-TW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:</a:t>
            </a:r>
          </a:p>
          <a:p>
            <a:pPr marL="325755" lvl="1">
              <a:lnSpc>
                <a:spcPts val="6480"/>
              </a:lnSpc>
            </a:pPr>
            <a:endParaRPr lang="en-US" altLang="zh-TW" sz="4000" b="1" dirty="0">
              <a:solidFill>
                <a:srgbClr val="104D7E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651510" lvl="1" indent="-325755">
              <a:lnSpc>
                <a:spcPts val="6480"/>
              </a:lnSpc>
              <a:buFont typeface="Arial"/>
              <a:buChar char="•"/>
            </a:pPr>
            <a:endParaRPr lang="en-US" altLang="zh-TW" sz="4000" b="1" dirty="0">
              <a:solidFill>
                <a:srgbClr val="104D7E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4794AE2-1D17-777D-BA3B-16E729531247}"/>
              </a:ext>
            </a:extLst>
          </p:cNvPr>
          <p:cNvSpPr txBox="1"/>
          <p:nvPr/>
        </p:nvSpPr>
        <p:spPr>
          <a:xfrm>
            <a:off x="1295400" y="641841"/>
            <a:ext cx="885524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zh-TW" altLang="en-US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面試時間</a:t>
            </a:r>
            <a:endParaRPr lang="en-US" sz="8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4171441-6BA2-65C6-2AE6-6465C10241E1}"/>
              </a:ext>
            </a:extLst>
          </p:cNvPr>
          <p:cNvSpPr/>
          <p:nvPr/>
        </p:nvSpPr>
        <p:spPr>
          <a:xfrm>
            <a:off x="635703" y="5445959"/>
            <a:ext cx="2747958" cy="3043423"/>
          </a:xfrm>
          <a:custGeom>
            <a:avLst/>
            <a:gdLst/>
            <a:ahLst/>
            <a:cxnLst/>
            <a:rect l="l" t="t" r="r" b="b"/>
            <a:pathLst>
              <a:path w="2747958" h="3043423">
                <a:moveTo>
                  <a:pt x="0" y="0"/>
                </a:moveTo>
                <a:lnTo>
                  <a:pt x="2747958" y="0"/>
                </a:lnTo>
                <a:lnTo>
                  <a:pt x="2747958" y="3043424"/>
                </a:lnTo>
                <a:lnTo>
                  <a:pt x="0" y="3043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BA8E18B-539A-A8C5-F6E0-03677553113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015"/>
          <a:stretch/>
        </p:blipFill>
        <p:spPr>
          <a:xfrm>
            <a:off x="10648129" y="1"/>
            <a:ext cx="6841681" cy="10286999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B9AB5092-ABE9-A24C-F983-4FA24517BF78}"/>
              </a:ext>
            </a:extLst>
          </p:cNvPr>
          <p:cNvSpPr/>
          <p:nvPr/>
        </p:nvSpPr>
        <p:spPr>
          <a:xfrm>
            <a:off x="17192590" y="7872922"/>
            <a:ext cx="1813120" cy="1232921"/>
          </a:xfrm>
          <a:custGeom>
            <a:avLst/>
            <a:gdLst/>
            <a:ahLst/>
            <a:cxnLst/>
            <a:rect l="l" t="t" r="r" b="b"/>
            <a:pathLst>
              <a:path w="1813120" h="1232921">
                <a:moveTo>
                  <a:pt x="0" y="0"/>
                </a:moveTo>
                <a:lnTo>
                  <a:pt x="1813120" y="0"/>
                </a:lnTo>
                <a:lnTo>
                  <a:pt x="1813120" y="1232921"/>
                </a:lnTo>
                <a:lnTo>
                  <a:pt x="0" y="12329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2BDDEA5-54B1-138E-806A-237AFFD60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27818"/>
            <a:ext cx="2079531" cy="207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572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1338115" y="2979162"/>
            <a:ext cx="5921185" cy="6241038"/>
          </a:xfrm>
          <a:custGeom>
            <a:avLst/>
            <a:gdLst/>
            <a:ahLst/>
            <a:cxnLst/>
            <a:rect l="l" t="t" r="r" b="b"/>
            <a:pathLst>
              <a:path w="5921185" h="6241038">
                <a:moveTo>
                  <a:pt x="0" y="0"/>
                </a:moveTo>
                <a:lnTo>
                  <a:pt x="5921185" y="0"/>
                </a:lnTo>
                <a:lnTo>
                  <a:pt x="5921185" y="6241038"/>
                </a:lnTo>
                <a:lnTo>
                  <a:pt x="0" y="624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4" name="Group 4"/>
          <p:cNvGrpSpPr/>
          <p:nvPr/>
        </p:nvGrpSpPr>
        <p:grpSpPr>
          <a:xfrm>
            <a:off x="1352256" y="1642619"/>
            <a:ext cx="8846189" cy="7001762"/>
            <a:chOff x="0" y="0"/>
            <a:chExt cx="2329860" cy="18440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29860" cy="1844086"/>
            </a:xfrm>
            <a:custGeom>
              <a:avLst/>
              <a:gdLst/>
              <a:ahLst/>
              <a:cxnLst/>
              <a:rect l="l" t="t" r="r" b="b"/>
              <a:pathLst>
                <a:path w="2329860" h="1844086">
                  <a:moveTo>
                    <a:pt x="44634" y="0"/>
                  </a:moveTo>
                  <a:lnTo>
                    <a:pt x="2285227" y="0"/>
                  </a:lnTo>
                  <a:cubicBezTo>
                    <a:pt x="2309877" y="0"/>
                    <a:pt x="2329860" y="19983"/>
                    <a:pt x="2329860" y="44634"/>
                  </a:cubicBezTo>
                  <a:lnTo>
                    <a:pt x="2329860" y="1799452"/>
                  </a:lnTo>
                  <a:cubicBezTo>
                    <a:pt x="2329860" y="1811289"/>
                    <a:pt x="2325158" y="1822642"/>
                    <a:pt x="2316787" y="1831013"/>
                  </a:cubicBezTo>
                  <a:cubicBezTo>
                    <a:pt x="2308417" y="1839383"/>
                    <a:pt x="2297064" y="1844086"/>
                    <a:pt x="2285227" y="1844086"/>
                  </a:cubicBezTo>
                  <a:lnTo>
                    <a:pt x="44634" y="1844086"/>
                  </a:lnTo>
                  <a:cubicBezTo>
                    <a:pt x="32796" y="1844086"/>
                    <a:pt x="21443" y="1839383"/>
                    <a:pt x="13073" y="1831013"/>
                  </a:cubicBezTo>
                  <a:cubicBezTo>
                    <a:pt x="4702" y="1822642"/>
                    <a:pt x="0" y="1811289"/>
                    <a:pt x="0" y="1799452"/>
                  </a:cubicBezTo>
                  <a:lnTo>
                    <a:pt x="0" y="44634"/>
                  </a:lnTo>
                  <a:cubicBezTo>
                    <a:pt x="0" y="32796"/>
                    <a:pt x="4702" y="21443"/>
                    <a:pt x="13073" y="13073"/>
                  </a:cubicBezTo>
                  <a:cubicBezTo>
                    <a:pt x="21443" y="4702"/>
                    <a:pt x="32796" y="0"/>
                    <a:pt x="4463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329860" cy="1863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3065852" y="8799212"/>
            <a:ext cx="5778929" cy="0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15128084" y="766472"/>
            <a:ext cx="2551320" cy="2212690"/>
          </a:xfrm>
          <a:custGeom>
            <a:avLst/>
            <a:gdLst/>
            <a:ahLst/>
            <a:cxnLst/>
            <a:rect l="l" t="t" r="r" b="b"/>
            <a:pathLst>
              <a:path w="2551320" h="2212690">
                <a:moveTo>
                  <a:pt x="0" y="0"/>
                </a:moveTo>
                <a:lnTo>
                  <a:pt x="2551319" y="0"/>
                </a:lnTo>
                <a:lnTo>
                  <a:pt x="2551319" y="2212690"/>
                </a:lnTo>
                <a:lnTo>
                  <a:pt x="0" y="2212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10815027" y="2979162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5" y="0"/>
                </a:lnTo>
                <a:lnTo>
                  <a:pt x="1713705" y="1638925"/>
                </a:lnTo>
                <a:lnTo>
                  <a:pt x="0" y="1638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2491925" y="3976390"/>
            <a:ext cx="6566849" cy="162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10699">
                <a:solidFill>
                  <a:srgbClr val="F1C40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學系介紹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15339" y="5758160"/>
            <a:ext cx="592002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899">
                <a:solidFill>
                  <a:srgbClr val="212121"/>
                </a:solidFill>
                <a:latin typeface="AC Soft Icecream"/>
                <a:ea typeface="AC Soft Icecream"/>
                <a:cs typeface="AC Soft Icecream"/>
                <a:sym typeface="AC Soft Icecream"/>
              </a:rPr>
              <a:t>CHAPTER ONE</a:t>
            </a:r>
          </a:p>
        </p:txBody>
      </p:sp>
      <p:sp>
        <p:nvSpPr>
          <p:cNvPr id="12" name="Freeform 12"/>
          <p:cNvSpPr/>
          <p:nvPr/>
        </p:nvSpPr>
        <p:spPr>
          <a:xfrm>
            <a:off x="2002171" y="2448847"/>
            <a:ext cx="813168" cy="813168"/>
          </a:xfrm>
          <a:custGeom>
            <a:avLst/>
            <a:gdLst/>
            <a:ahLst/>
            <a:cxnLst/>
            <a:rect l="l" t="t" r="r" b="b"/>
            <a:pathLst>
              <a:path w="813168" h="813168">
                <a:moveTo>
                  <a:pt x="0" y="0"/>
                </a:moveTo>
                <a:lnTo>
                  <a:pt x="813168" y="0"/>
                </a:lnTo>
                <a:lnTo>
                  <a:pt x="813168" y="813168"/>
                </a:lnTo>
                <a:lnTo>
                  <a:pt x="0" y="81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7E293-F188-36E8-AC3D-7686C5D45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721870-2F47-9FC3-901A-CB9BA64AA1D3}"/>
              </a:ext>
            </a:extLst>
          </p:cNvPr>
          <p:cNvSpPr/>
          <p:nvPr/>
        </p:nvSpPr>
        <p:spPr>
          <a:xfrm>
            <a:off x="-682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40275EC-0580-D337-44B0-1E93FC7766FA}"/>
              </a:ext>
            </a:extLst>
          </p:cNvPr>
          <p:cNvSpPr/>
          <p:nvPr/>
        </p:nvSpPr>
        <p:spPr>
          <a:xfrm>
            <a:off x="16840200" y="129662"/>
            <a:ext cx="1813120" cy="1232921"/>
          </a:xfrm>
          <a:custGeom>
            <a:avLst/>
            <a:gdLst/>
            <a:ahLst/>
            <a:cxnLst/>
            <a:rect l="l" t="t" r="r" b="b"/>
            <a:pathLst>
              <a:path w="1813120" h="1232921">
                <a:moveTo>
                  <a:pt x="0" y="0"/>
                </a:moveTo>
                <a:lnTo>
                  <a:pt x="1813120" y="0"/>
                </a:lnTo>
                <a:lnTo>
                  <a:pt x="1813120" y="1232921"/>
                </a:lnTo>
                <a:lnTo>
                  <a:pt x="0" y="12329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18FE37D-1308-4140-120C-C9064D97C56F}"/>
              </a:ext>
            </a:extLst>
          </p:cNvPr>
          <p:cNvSpPr/>
          <p:nvPr/>
        </p:nvSpPr>
        <p:spPr>
          <a:xfrm>
            <a:off x="-963676" y="641841"/>
            <a:ext cx="1992376" cy="2331400"/>
          </a:xfrm>
          <a:custGeom>
            <a:avLst/>
            <a:gdLst/>
            <a:ahLst/>
            <a:cxnLst/>
            <a:rect l="l" t="t" r="r" b="b"/>
            <a:pathLst>
              <a:path w="1992376" h="2331400">
                <a:moveTo>
                  <a:pt x="0" y="0"/>
                </a:moveTo>
                <a:lnTo>
                  <a:pt x="1992376" y="0"/>
                </a:lnTo>
                <a:lnTo>
                  <a:pt x="1992376" y="2331400"/>
                </a:lnTo>
                <a:lnTo>
                  <a:pt x="0" y="2331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478AB3C-2A9C-1AFD-723B-6EF948C60BDE}"/>
              </a:ext>
            </a:extLst>
          </p:cNvPr>
          <p:cNvSpPr txBox="1"/>
          <p:nvPr/>
        </p:nvSpPr>
        <p:spPr>
          <a:xfrm>
            <a:off x="1752600" y="2004424"/>
            <a:ext cx="15240000" cy="7441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zh-TW" altLang="en-US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商管大樓</a:t>
            </a:r>
            <a:r>
              <a:rPr lang="en-US" altLang="zh-TW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4</a:t>
            </a:r>
            <a:r>
              <a:rPr lang="zh-TW" altLang="en-US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樓 </a:t>
            </a:r>
            <a:endParaRPr lang="en-US" altLang="zh-TW" sz="480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algn="l">
              <a:lnSpc>
                <a:spcPts val="6480"/>
              </a:lnSpc>
            </a:pPr>
            <a:r>
              <a:rPr lang="zh-TW" altLang="en-US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面試教室 </a:t>
            </a:r>
            <a:endParaRPr lang="en-US" altLang="zh-TW" sz="480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algn="l">
              <a:lnSpc>
                <a:spcPts val="6480"/>
              </a:lnSpc>
            </a:pPr>
            <a:r>
              <a:rPr lang="zh-TW" altLang="en-US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      </a:t>
            </a:r>
            <a:r>
              <a:rPr lang="en-US" altLang="zh-TW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- </a:t>
            </a:r>
            <a:r>
              <a:rPr lang="zh-TW" altLang="en-US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經管組</a:t>
            </a:r>
            <a:r>
              <a:rPr lang="en-US" altLang="zh-TW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:</a:t>
            </a:r>
            <a:r>
              <a:rPr lang="zh-TW" altLang="en-US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 </a:t>
            </a:r>
            <a:r>
              <a:rPr lang="en-US" altLang="zh-TW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B429</a:t>
            </a:r>
            <a:r>
              <a:rPr lang="zh-TW" altLang="en-US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 </a:t>
            </a:r>
            <a:endParaRPr lang="en-US" altLang="zh-TW" sz="480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algn="l">
              <a:lnSpc>
                <a:spcPts val="6480"/>
              </a:lnSpc>
            </a:pPr>
            <a:r>
              <a:rPr lang="zh-TW" altLang="en-US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      </a:t>
            </a:r>
            <a:r>
              <a:rPr lang="en-US" altLang="zh-TW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-</a:t>
            </a:r>
            <a:r>
              <a:rPr lang="zh-TW" altLang="en-US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 國商組</a:t>
            </a:r>
            <a:r>
              <a:rPr lang="en-US" altLang="zh-TW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</a:rPr>
              <a:t>:</a:t>
            </a:r>
            <a:r>
              <a:rPr lang="zh-TW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</a:rPr>
              <a:t> </a:t>
            </a:r>
            <a:r>
              <a:rPr lang="en-US" altLang="zh-TW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</a:rPr>
              <a:t>B427 </a:t>
            </a:r>
          </a:p>
          <a:p>
            <a:pPr algn="l">
              <a:lnSpc>
                <a:spcPts val="6480"/>
              </a:lnSpc>
            </a:pPr>
            <a:r>
              <a:rPr lang="zh-TW" altLang="en-US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等候教室</a:t>
            </a:r>
            <a:r>
              <a:rPr lang="en-US" altLang="zh-TW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:</a:t>
            </a:r>
            <a:r>
              <a:rPr lang="zh-TW" altLang="en-US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 </a:t>
            </a:r>
            <a:r>
              <a:rPr lang="en-US" altLang="zh-TW" sz="4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B428</a:t>
            </a:r>
          </a:p>
          <a:p>
            <a:pPr algn="l">
              <a:lnSpc>
                <a:spcPts val="6480"/>
              </a:lnSpc>
            </a:pPr>
            <a:endParaRPr lang="en-US" altLang="zh-TW" sz="480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85800" indent="-685800" algn="l">
              <a:lnSpc>
                <a:spcPts val="6480"/>
              </a:lnSpc>
              <a:buFont typeface="Arial" panose="020B0604020202020204" pitchFamily="34" charset="0"/>
              <a:buChar char="•"/>
            </a:pPr>
            <a:r>
              <a:rPr lang="zh-TW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</a:rPr>
              <a:t>請攜帶有</a:t>
            </a:r>
            <a:r>
              <a:rPr lang="zh-TW" altLang="en-US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照片之證件正本</a:t>
            </a:r>
            <a:r>
              <a:rPr lang="zh-TW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</a:rPr>
              <a:t>至報到處辦理報到並</a:t>
            </a:r>
            <a:r>
              <a:rPr lang="zh-TW" altLang="en-US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加入叫號社群</a:t>
            </a:r>
            <a:r>
              <a:rPr lang="zh-TW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</a:rPr>
              <a:t>。</a:t>
            </a:r>
            <a:endParaRPr lang="en-US" altLang="zh-TW" sz="4800" dirty="0">
              <a:solidFill>
                <a:schemeClr val="tx1">
                  <a:lumMod val="95000"/>
                  <a:lumOff val="5000"/>
                </a:schemeClr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85800" indent="-685800" algn="l">
              <a:lnSpc>
                <a:spcPts val="6480"/>
              </a:lnSpc>
              <a:buFont typeface="Arial" panose="020B0604020202020204" pitchFamily="34" charset="0"/>
              <a:buChar char="•"/>
            </a:pPr>
            <a:r>
              <a:rPr lang="zh-TW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</a:rPr>
              <a:t>國商組考生請於報到時繳交</a:t>
            </a:r>
            <a:r>
              <a:rPr lang="zh-TW" altLang="en-US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大三出國交換同意書</a:t>
            </a:r>
            <a:r>
              <a:rPr lang="zh-TW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</a:rPr>
              <a:t>。</a:t>
            </a:r>
            <a:endParaRPr lang="en-US" altLang="zh-TW" sz="4800" dirty="0">
              <a:solidFill>
                <a:schemeClr val="tx1">
                  <a:lumMod val="95000"/>
                  <a:lumOff val="5000"/>
                </a:schemeClr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algn="l">
              <a:lnSpc>
                <a:spcPts val="6480"/>
              </a:lnSpc>
            </a:pPr>
            <a:r>
              <a:rPr lang="zh-TW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</a:rPr>
              <a:t>    </a:t>
            </a:r>
            <a:r>
              <a:rPr lang="en-US" altLang="zh-TW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</a:rPr>
              <a:t>(</a:t>
            </a:r>
            <a:r>
              <a:rPr lang="zh-TW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</a:rPr>
              <a:t>當日現場亦會提供同意書，同學及家長也可於現場填寫。</a:t>
            </a:r>
            <a:r>
              <a:rPr lang="en-US" altLang="zh-TW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</a:rPr>
              <a:t>)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FBC2F20-7D4A-D1BC-266A-3C9B5A9C3290}"/>
              </a:ext>
            </a:extLst>
          </p:cNvPr>
          <p:cNvSpPr txBox="1"/>
          <p:nvPr/>
        </p:nvSpPr>
        <p:spPr>
          <a:xfrm>
            <a:off x="1295400" y="641841"/>
            <a:ext cx="885524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zh-TW" altLang="en-US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面試地點</a:t>
            </a:r>
            <a:endParaRPr lang="en-US" sz="8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2189970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C2203-3305-FA9D-BC47-866314E17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412047-CCBE-DA9D-D7C0-3376567D6F96}"/>
              </a:ext>
            </a:extLst>
          </p:cNvPr>
          <p:cNvSpPr/>
          <p:nvPr/>
        </p:nvSpPr>
        <p:spPr>
          <a:xfrm>
            <a:off x="-682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298F3AA-3111-0985-5377-AC494C7929D1}"/>
              </a:ext>
            </a:extLst>
          </p:cNvPr>
          <p:cNvSpPr/>
          <p:nvPr/>
        </p:nvSpPr>
        <p:spPr>
          <a:xfrm>
            <a:off x="16840200" y="129662"/>
            <a:ext cx="1813120" cy="1232921"/>
          </a:xfrm>
          <a:custGeom>
            <a:avLst/>
            <a:gdLst/>
            <a:ahLst/>
            <a:cxnLst/>
            <a:rect l="l" t="t" r="r" b="b"/>
            <a:pathLst>
              <a:path w="1813120" h="1232921">
                <a:moveTo>
                  <a:pt x="0" y="0"/>
                </a:moveTo>
                <a:lnTo>
                  <a:pt x="1813120" y="0"/>
                </a:lnTo>
                <a:lnTo>
                  <a:pt x="1813120" y="1232921"/>
                </a:lnTo>
                <a:lnTo>
                  <a:pt x="0" y="12329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4EE8F7F-CD48-B971-75D4-E94ECC0F5A6E}"/>
              </a:ext>
            </a:extLst>
          </p:cNvPr>
          <p:cNvSpPr/>
          <p:nvPr/>
        </p:nvSpPr>
        <p:spPr>
          <a:xfrm>
            <a:off x="-963676" y="641841"/>
            <a:ext cx="1992376" cy="2331400"/>
          </a:xfrm>
          <a:custGeom>
            <a:avLst/>
            <a:gdLst/>
            <a:ahLst/>
            <a:cxnLst/>
            <a:rect l="l" t="t" r="r" b="b"/>
            <a:pathLst>
              <a:path w="1992376" h="2331400">
                <a:moveTo>
                  <a:pt x="0" y="0"/>
                </a:moveTo>
                <a:lnTo>
                  <a:pt x="1992376" y="0"/>
                </a:lnTo>
                <a:lnTo>
                  <a:pt x="1992376" y="2331400"/>
                </a:lnTo>
                <a:lnTo>
                  <a:pt x="0" y="2331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B0F6A76-90E2-762C-F0C8-89BAC00AE809}"/>
              </a:ext>
            </a:extLst>
          </p:cNvPr>
          <p:cNvSpPr txBox="1"/>
          <p:nvPr/>
        </p:nvSpPr>
        <p:spPr>
          <a:xfrm>
            <a:off x="1752600" y="2004424"/>
            <a:ext cx="15240000" cy="4959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685800" indent="-685800" algn="l">
              <a:lnSpc>
                <a:spcPts val="6480"/>
              </a:lnSpc>
              <a:buFont typeface="Arial" panose="020B0604020202020204" pitchFamily="34" charset="0"/>
              <a:buChar char="•"/>
            </a:pPr>
            <a:r>
              <a:rPr lang="zh-TW" altLang="en-US" sz="5400" dirty="0">
                <a:solidFill>
                  <a:schemeClr val="tx1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外語能力</a:t>
            </a:r>
            <a:endParaRPr lang="en-US" altLang="zh-TW" sz="5400" dirty="0">
              <a:solidFill>
                <a:schemeClr val="tx1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85800" indent="-685800" algn="l">
              <a:lnSpc>
                <a:spcPts val="6480"/>
              </a:lnSpc>
              <a:buFont typeface="Arial" panose="020B0604020202020204" pitchFamily="34" charset="0"/>
              <a:buChar char="•"/>
            </a:pPr>
            <a:endParaRPr lang="en-US" altLang="zh-TW" sz="5400" dirty="0">
              <a:solidFill>
                <a:schemeClr val="tx1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85800" indent="-685800" algn="l">
              <a:lnSpc>
                <a:spcPts val="6480"/>
              </a:lnSpc>
              <a:buFont typeface="Arial" panose="020B0604020202020204" pitchFamily="34" charset="0"/>
              <a:buChar char="•"/>
            </a:pPr>
            <a:r>
              <a:rPr lang="zh-TW" altLang="en-US" sz="5400" dirty="0">
                <a:solidFill>
                  <a:schemeClr val="tx1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自主學習能力</a:t>
            </a:r>
            <a:endParaRPr lang="en-US" altLang="zh-TW" sz="5400" dirty="0">
              <a:solidFill>
                <a:schemeClr val="tx1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85800" indent="-685800" algn="l">
              <a:lnSpc>
                <a:spcPts val="6480"/>
              </a:lnSpc>
              <a:buFont typeface="Arial" panose="020B0604020202020204" pitchFamily="34" charset="0"/>
              <a:buChar char="•"/>
            </a:pPr>
            <a:endParaRPr lang="en-US" altLang="zh-TW" sz="5400" dirty="0">
              <a:solidFill>
                <a:schemeClr val="tx1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85800" indent="-685800" algn="l">
              <a:lnSpc>
                <a:spcPts val="6480"/>
              </a:lnSpc>
              <a:buFont typeface="Arial" panose="020B0604020202020204" pitchFamily="34" charset="0"/>
              <a:buChar char="•"/>
            </a:pPr>
            <a:r>
              <a:rPr lang="zh-TW" altLang="en-US" sz="5400" dirty="0">
                <a:solidFill>
                  <a:schemeClr val="tx1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團隊合作與組織協調能力</a:t>
            </a:r>
            <a:endParaRPr lang="en-US" altLang="zh-TW" sz="5400" dirty="0">
              <a:solidFill>
                <a:schemeClr val="tx1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85800" indent="-685800" algn="l">
              <a:lnSpc>
                <a:spcPts val="6480"/>
              </a:lnSpc>
              <a:buFont typeface="Arial" panose="020B0604020202020204" pitchFamily="34" charset="0"/>
              <a:buChar char="•"/>
            </a:pPr>
            <a:endParaRPr lang="en-US" altLang="zh-TW" sz="5400" dirty="0">
              <a:solidFill>
                <a:schemeClr val="tx1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20ED649-D091-F11D-1704-9CD568332A35}"/>
              </a:ext>
            </a:extLst>
          </p:cNvPr>
          <p:cNvSpPr txBox="1"/>
          <p:nvPr/>
        </p:nvSpPr>
        <p:spPr>
          <a:xfrm>
            <a:off x="1295400" y="641841"/>
            <a:ext cx="885524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zh-TW" altLang="en-US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選才重點 </a:t>
            </a:r>
            <a:r>
              <a:rPr lang="en-US" altLang="zh-TW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–</a:t>
            </a:r>
            <a:r>
              <a:rPr lang="zh-TW" altLang="en-US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書審</a:t>
            </a:r>
            <a:endParaRPr lang="en-US" sz="8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3113137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E16F5-B8E5-43C6-2D10-4A9147ED4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E3295A-47BE-345A-007E-D01E673CC86A}"/>
              </a:ext>
            </a:extLst>
          </p:cNvPr>
          <p:cNvSpPr/>
          <p:nvPr/>
        </p:nvSpPr>
        <p:spPr>
          <a:xfrm>
            <a:off x="-682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C642F8C-C44D-08A0-5DC4-802871A78B27}"/>
              </a:ext>
            </a:extLst>
          </p:cNvPr>
          <p:cNvSpPr/>
          <p:nvPr/>
        </p:nvSpPr>
        <p:spPr>
          <a:xfrm>
            <a:off x="16840200" y="129662"/>
            <a:ext cx="1813120" cy="1232921"/>
          </a:xfrm>
          <a:custGeom>
            <a:avLst/>
            <a:gdLst/>
            <a:ahLst/>
            <a:cxnLst/>
            <a:rect l="l" t="t" r="r" b="b"/>
            <a:pathLst>
              <a:path w="1813120" h="1232921">
                <a:moveTo>
                  <a:pt x="0" y="0"/>
                </a:moveTo>
                <a:lnTo>
                  <a:pt x="1813120" y="0"/>
                </a:lnTo>
                <a:lnTo>
                  <a:pt x="1813120" y="1232921"/>
                </a:lnTo>
                <a:lnTo>
                  <a:pt x="0" y="12329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C4482EE-2A99-76AE-A44A-5CC71213E0F2}"/>
              </a:ext>
            </a:extLst>
          </p:cNvPr>
          <p:cNvSpPr/>
          <p:nvPr/>
        </p:nvSpPr>
        <p:spPr>
          <a:xfrm>
            <a:off x="-963676" y="641841"/>
            <a:ext cx="1992376" cy="2331400"/>
          </a:xfrm>
          <a:custGeom>
            <a:avLst/>
            <a:gdLst/>
            <a:ahLst/>
            <a:cxnLst/>
            <a:rect l="l" t="t" r="r" b="b"/>
            <a:pathLst>
              <a:path w="1992376" h="2331400">
                <a:moveTo>
                  <a:pt x="0" y="0"/>
                </a:moveTo>
                <a:lnTo>
                  <a:pt x="1992376" y="0"/>
                </a:lnTo>
                <a:lnTo>
                  <a:pt x="1992376" y="2331400"/>
                </a:lnTo>
                <a:lnTo>
                  <a:pt x="0" y="2331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F1FCF7D-D18E-1187-6528-0964D2A84101}"/>
              </a:ext>
            </a:extLst>
          </p:cNvPr>
          <p:cNvSpPr txBox="1"/>
          <p:nvPr/>
        </p:nvSpPr>
        <p:spPr>
          <a:xfrm>
            <a:off x="1752600" y="2004424"/>
            <a:ext cx="9448800" cy="7459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zh-TW" altLang="en-US" sz="5400" dirty="0">
                <a:solidFill>
                  <a:schemeClr val="tx2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經管組</a:t>
            </a:r>
            <a:endParaRPr lang="en-US" altLang="zh-TW" sz="5400" dirty="0">
              <a:solidFill>
                <a:schemeClr val="tx2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85800" indent="-685800" algn="l">
              <a:lnSpc>
                <a:spcPts val="6480"/>
              </a:lnSpc>
              <a:buFont typeface="Arial" panose="020B0604020202020204" pitchFamily="34" charset="0"/>
              <a:buChar char="•"/>
            </a:pPr>
            <a:r>
              <a:rPr lang="zh-TW" altLang="en-US" sz="5400" u="sng" dirty="0">
                <a:solidFill>
                  <a:schemeClr val="tx1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自主學習能力</a:t>
            </a:r>
          </a:p>
          <a:p>
            <a:pPr marL="685800" indent="-685800" algn="l">
              <a:lnSpc>
                <a:spcPts val="6480"/>
              </a:lnSpc>
              <a:buFont typeface="Arial" panose="020B0604020202020204" pitchFamily="34" charset="0"/>
              <a:buChar char="•"/>
            </a:pPr>
            <a:r>
              <a:rPr lang="zh-TW" altLang="en-US" sz="5400" dirty="0">
                <a:solidFill>
                  <a:schemeClr val="tx1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問題分析與解決能力</a:t>
            </a:r>
          </a:p>
          <a:p>
            <a:pPr marL="685800" indent="-685800" algn="l">
              <a:lnSpc>
                <a:spcPts val="6480"/>
              </a:lnSpc>
              <a:buFont typeface="Arial" panose="020B0604020202020204" pitchFamily="34" charset="0"/>
              <a:buChar char="•"/>
            </a:pPr>
            <a:r>
              <a:rPr lang="zh-TW" altLang="en-US" sz="5400" dirty="0">
                <a:solidFill>
                  <a:schemeClr val="tx1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溝通能力</a:t>
            </a:r>
            <a:endParaRPr lang="en-US" altLang="zh-TW" sz="5400" dirty="0">
              <a:solidFill>
                <a:schemeClr val="tx1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algn="l">
              <a:lnSpc>
                <a:spcPts val="6480"/>
              </a:lnSpc>
            </a:pPr>
            <a:endParaRPr lang="en-US" altLang="zh-TW" sz="5400" dirty="0">
              <a:solidFill>
                <a:schemeClr val="tx1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algn="l">
              <a:lnSpc>
                <a:spcPts val="6480"/>
              </a:lnSpc>
            </a:pPr>
            <a:r>
              <a:rPr lang="zh-TW" altLang="en-US" sz="5400" dirty="0">
                <a:solidFill>
                  <a:schemeClr val="tx2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國商組</a:t>
            </a:r>
            <a:endParaRPr lang="en-US" altLang="zh-TW" sz="5400" dirty="0">
              <a:solidFill>
                <a:schemeClr val="tx2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85800" indent="-685800" algn="l">
              <a:lnSpc>
                <a:spcPts val="6480"/>
              </a:lnSpc>
              <a:buFont typeface="Arial" panose="020B0604020202020204" pitchFamily="34" charset="0"/>
              <a:buChar char="•"/>
            </a:pPr>
            <a:r>
              <a:rPr lang="zh-TW" altLang="en-US" sz="5400" u="sng" dirty="0">
                <a:solidFill>
                  <a:schemeClr val="tx1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英語口語表達能力</a:t>
            </a:r>
          </a:p>
          <a:p>
            <a:pPr marL="685800" indent="-685800" algn="l">
              <a:lnSpc>
                <a:spcPts val="6480"/>
              </a:lnSpc>
              <a:buFont typeface="Arial" panose="020B0604020202020204" pitchFamily="34" charset="0"/>
              <a:buChar char="•"/>
            </a:pPr>
            <a:r>
              <a:rPr lang="zh-TW" altLang="en-US" sz="5400" dirty="0">
                <a:solidFill>
                  <a:schemeClr val="tx1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問題分析與解決能力</a:t>
            </a:r>
          </a:p>
          <a:p>
            <a:pPr marL="685800" indent="-685800" algn="l">
              <a:lnSpc>
                <a:spcPts val="6480"/>
              </a:lnSpc>
              <a:buFont typeface="Arial" panose="020B0604020202020204" pitchFamily="34" charset="0"/>
              <a:buChar char="•"/>
            </a:pPr>
            <a:r>
              <a:rPr lang="zh-TW" altLang="en-US" sz="5400" dirty="0">
                <a:solidFill>
                  <a:schemeClr val="tx1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溝通能力</a:t>
            </a:r>
            <a:endParaRPr lang="en-US" altLang="zh-TW" sz="5400" dirty="0">
              <a:solidFill>
                <a:schemeClr val="tx1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DA31D21-739F-3BA0-2D8B-B9FC206CC6C0}"/>
              </a:ext>
            </a:extLst>
          </p:cNvPr>
          <p:cNvSpPr txBox="1"/>
          <p:nvPr/>
        </p:nvSpPr>
        <p:spPr>
          <a:xfrm>
            <a:off x="1295400" y="641841"/>
            <a:ext cx="885524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zh-TW" altLang="en-US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選才重點 </a:t>
            </a:r>
            <a:r>
              <a:rPr lang="en-US" altLang="zh-TW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– </a:t>
            </a:r>
            <a:r>
              <a:rPr lang="zh-TW" altLang="en-US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面試</a:t>
            </a:r>
            <a:endParaRPr lang="en-US" sz="8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3200547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C51CB-8450-02F9-A63F-9F8A47BDA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6404D03-ED21-6347-2B4E-0E7B420BBF00}"/>
              </a:ext>
            </a:extLst>
          </p:cNvPr>
          <p:cNvSpPr/>
          <p:nvPr/>
        </p:nvSpPr>
        <p:spPr>
          <a:xfrm>
            <a:off x="0" y="-966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CC42522-8D28-DD02-1008-BD586866B44E}"/>
              </a:ext>
            </a:extLst>
          </p:cNvPr>
          <p:cNvSpPr/>
          <p:nvPr/>
        </p:nvSpPr>
        <p:spPr>
          <a:xfrm>
            <a:off x="17042345" y="7752526"/>
            <a:ext cx="1813120" cy="1232921"/>
          </a:xfrm>
          <a:custGeom>
            <a:avLst/>
            <a:gdLst/>
            <a:ahLst/>
            <a:cxnLst/>
            <a:rect l="l" t="t" r="r" b="b"/>
            <a:pathLst>
              <a:path w="1813120" h="1232921">
                <a:moveTo>
                  <a:pt x="0" y="0"/>
                </a:moveTo>
                <a:lnTo>
                  <a:pt x="1813120" y="0"/>
                </a:lnTo>
                <a:lnTo>
                  <a:pt x="1813120" y="1232921"/>
                </a:lnTo>
                <a:lnTo>
                  <a:pt x="0" y="1232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2E70AB5-8DB0-D2D2-D70E-E71CBA54CD5D}"/>
              </a:ext>
            </a:extLst>
          </p:cNvPr>
          <p:cNvSpPr/>
          <p:nvPr/>
        </p:nvSpPr>
        <p:spPr>
          <a:xfrm>
            <a:off x="-963676" y="641841"/>
            <a:ext cx="1992376" cy="2331400"/>
          </a:xfrm>
          <a:custGeom>
            <a:avLst/>
            <a:gdLst/>
            <a:ahLst/>
            <a:cxnLst/>
            <a:rect l="l" t="t" r="r" b="b"/>
            <a:pathLst>
              <a:path w="1992376" h="2331400">
                <a:moveTo>
                  <a:pt x="0" y="0"/>
                </a:moveTo>
                <a:lnTo>
                  <a:pt x="1992376" y="0"/>
                </a:lnTo>
                <a:lnTo>
                  <a:pt x="1992376" y="2331400"/>
                </a:lnTo>
                <a:lnTo>
                  <a:pt x="0" y="2331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061E626-C0EF-D484-6B93-E071639417E9}"/>
              </a:ext>
            </a:extLst>
          </p:cNvPr>
          <p:cNvSpPr txBox="1"/>
          <p:nvPr/>
        </p:nvSpPr>
        <p:spPr>
          <a:xfrm>
            <a:off x="2286000" y="2006555"/>
            <a:ext cx="14188880" cy="57742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325755" lvl="1">
              <a:lnSpc>
                <a:spcPts val="6480"/>
              </a:lnSpc>
            </a:pPr>
            <a:r>
              <a:rPr lang="zh-TW" altLang="en-US" sz="4800" dirty="0">
                <a:solidFill>
                  <a:schemeClr val="accent1">
                    <a:lumMod val="7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經貿管理組</a:t>
            </a:r>
            <a:endParaRPr lang="en-US" altLang="zh-TW" sz="4800" dirty="0">
              <a:solidFill>
                <a:schemeClr val="accent1">
                  <a:lumMod val="75000"/>
                </a:schemeClr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651510" lvl="1" indent="-325755">
              <a:lnSpc>
                <a:spcPts val="6480"/>
              </a:lnSpc>
              <a:buFont typeface="Arial"/>
              <a:buChar char="•"/>
            </a:pPr>
            <a:r>
              <a:rPr lang="zh-TW" altLang="en-US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採跑關面試，考生一次面對一位委員</a:t>
            </a:r>
            <a:endParaRPr lang="en-US" altLang="zh-TW" sz="4800" dirty="0">
              <a:solidFill>
                <a:srgbClr val="C00000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51510" lvl="1" indent="-325755">
              <a:lnSpc>
                <a:spcPts val="6480"/>
              </a:lnSpc>
              <a:buFont typeface="Arial"/>
              <a:buChar char="•"/>
            </a:pPr>
            <a:r>
              <a:rPr lang="zh-TW" altLang="en-US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每位約 </a:t>
            </a:r>
            <a:r>
              <a:rPr lang="en-US" altLang="zh-TW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5 </a:t>
            </a:r>
            <a:r>
              <a:rPr lang="zh-TW" altLang="en-US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分鐘，共需接受 </a:t>
            </a:r>
            <a:r>
              <a:rPr lang="en-US" altLang="zh-TW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3 </a:t>
            </a:r>
            <a:r>
              <a:rPr lang="zh-TW" altLang="en-US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位評審委員之提問。</a:t>
            </a:r>
            <a:endParaRPr lang="en-US" altLang="zh-TW" sz="4800" dirty="0">
              <a:solidFill>
                <a:srgbClr val="C00000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651510" lvl="1" indent="-325755">
              <a:lnSpc>
                <a:spcPts val="6480"/>
              </a:lnSpc>
              <a:buFont typeface="Arial"/>
              <a:buChar char="•"/>
            </a:pP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請準備 </a:t>
            </a:r>
            <a:r>
              <a:rPr lang="en-US" altLang="zh-TW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3 </a:t>
            </a:r>
            <a:r>
              <a:rPr lang="zh-TW" altLang="en-US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分鐘的中文自我介紹</a:t>
            </a: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，內容可包含學習心得。</a:t>
            </a:r>
          </a:p>
          <a:p>
            <a:pPr marL="651510" lvl="1" indent="-325755">
              <a:lnSpc>
                <a:spcPts val="6480"/>
              </a:lnSpc>
              <a:buFont typeface="Arial"/>
              <a:buChar char="•"/>
            </a:pP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不須提供書審資料給現場評審委員。</a:t>
            </a:r>
            <a:endParaRPr lang="en-US" altLang="zh-TW" sz="4800" dirty="0"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51510" lvl="1" indent="-325755">
              <a:lnSpc>
                <a:spcPts val="6480"/>
              </a:lnSpc>
              <a:buFont typeface="Arial"/>
              <a:buChar char="•"/>
            </a:pP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請著乾淨整潔之服裝應試，不需著正式套裝，但請避免拖鞋、涼鞋。 </a:t>
            </a:r>
            <a:endParaRPr lang="en-US" sz="4800" dirty="0">
              <a:solidFill>
                <a:srgbClr val="104D7E"/>
              </a:solidFill>
              <a:latin typeface="可画软糖体-繁" panose="02020500000000000000" charset="-122"/>
              <a:ea typeface="可画软糖体-繁" panose="02020500000000000000" charset="-122"/>
              <a:cs typeface="Arimo Bold" panose="02020500000000000000" charset="0"/>
              <a:sym typeface="Arimo Bold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9C6E2FB-4CA8-B39B-D7AD-C6D991DE24DD}"/>
              </a:ext>
            </a:extLst>
          </p:cNvPr>
          <p:cNvSpPr txBox="1"/>
          <p:nvPr/>
        </p:nvSpPr>
        <p:spPr>
          <a:xfrm>
            <a:off x="1295400" y="641841"/>
            <a:ext cx="885524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zh-TW" altLang="en-US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面試方式</a:t>
            </a:r>
            <a:endParaRPr lang="en-US" sz="8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9A5FDF7-0B55-C20F-B4B6-B68CEFE63A2B}"/>
              </a:ext>
            </a:extLst>
          </p:cNvPr>
          <p:cNvSpPr/>
          <p:nvPr/>
        </p:nvSpPr>
        <p:spPr>
          <a:xfrm>
            <a:off x="427359" y="7016103"/>
            <a:ext cx="2747958" cy="3043423"/>
          </a:xfrm>
          <a:custGeom>
            <a:avLst/>
            <a:gdLst/>
            <a:ahLst/>
            <a:cxnLst/>
            <a:rect l="l" t="t" r="r" b="b"/>
            <a:pathLst>
              <a:path w="2747958" h="3043423">
                <a:moveTo>
                  <a:pt x="0" y="0"/>
                </a:moveTo>
                <a:lnTo>
                  <a:pt x="2747958" y="0"/>
                </a:lnTo>
                <a:lnTo>
                  <a:pt x="2747958" y="3043424"/>
                </a:lnTo>
                <a:lnTo>
                  <a:pt x="0" y="30434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5534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76B84-15BD-A5ED-5D99-05FDADB8A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5FA6FED-BC73-A606-3711-50C402700315}"/>
              </a:ext>
            </a:extLst>
          </p:cNvPr>
          <p:cNvSpPr/>
          <p:nvPr/>
        </p:nvSpPr>
        <p:spPr>
          <a:xfrm>
            <a:off x="0" y="-966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1F31340-7DE0-0359-0098-E6197F22F941}"/>
              </a:ext>
            </a:extLst>
          </p:cNvPr>
          <p:cNvSpPr/>
          <p:nvPr/>
        </p:nvSpPr>
        <p:spPr>
          <a:xfrm>
            <a:off x="17042345" y="7752526"/>
            <a:ext cx="1813120" cy="1232921"/>
          </a:xfrm>
          <a:custGeom>
            <a:avLst/>
            <a:gdLst/>
            <a:ahLst/>
            <a:cxnLst/>
            <a:rect l="l" t="t" r="r" b="b"/>
            <a:pathLst>
              <a:path w="1813120" h="1232921">
                <a:moveTo>
                  <a:pt x="0" y="0"/>
                </a:moveTo>
                <a:lnTo>
                  <a:pt x="1813120" y="0"/>
                </a:lnTo>
                <a:lnTo>
                  <a:pt x="1813120" y="1232921"/>
                </a:lnTo>
                <a:lnTo>
                  <a:pt x="0" y="12329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47BE0B8-926A-E06B-5106-ABD2941251FF}"/>
              </a:ext>
            </a:extLst>
          </p:cNvPr>
          <p:cNvSpPr/>
          <p:nvPr/>
        </p:nvSpPr>
        <p:spPr>
          <a:xfrm>
            <a:off x="-963676" y="641841"/>
            <a:ext cx="1992376" cy="2331400"/>
          </a:xfrm>
          <a:custGeom>
            <a:avLst/>
            <a:gdLst/>
            <a:ahLst/>
            <a:cxnLst/>
            <a:rect l="l" t="t" r="r" b="b"/>
            <a:pathLst>
              <a:path w="1992376" h="2331400">
                <a:moveTo>
                  <a:pt x="0" y="0"/>
                </a:moveTo>
                <a:lnTo>
                  <a:pt x="1992376" y="0"/>
                </a:lnTo>
                <a:lnTo>
                  <a:pt x="1992376" y="2331400"/>
                </a:lnTo>
                <a:lnTo>
                  <a:pt x="0" y="2331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6A422BF-F9B1-4D57-24CA-13C58B18BAB0}"/>
              </a:ext>
            </a:extLst>
          </p:cNvPr>
          <p:cNvSpPr txBox="1"/>
          <p:nvPr/>
        </p:nvSpPr>
        <p:spPr>
          <a:xfrm>
            <a:off x="2133600" y="1434685"/>
            <a:ext cx="15240000" cy="66078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325755" lvl="1">
              <a:lnSpc>
                <a:spcPts val="6480"/>
              </a:lnSpc>
            </a:pPr>
            <a:r>
              <a:rPr lang="zh-TW" altLang="en-US" sz="4800" dirty="0">
                <a:solidFill>
                  <a:schemeClr val="accent1">
                    <a:lumMod val="7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國際商學全英語組</a:t>
            </a:r>
            <a:endParaRPr lang="en-US" altLang="zh-TW" sz="4800" dirty="0">
              <a:solidFill>
                <a:schemeClr val="accent1">
                  <a:lumMod val="75000"/>
                </a:schemeClr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651510" lvl="1" indent="-325755">
              <a:lnSpc>
                <a:spcPts val="6480"/>
              </a:lnSpc>
              <a:buFont typeface="Arial"/>
              <a:buChar char="•"/>
            </a:pPr>
            <a:r>
              <a:rPr lang="zh-TW" altLang="en-US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面試以英語進行。</a:t>
            </a:r>
            <a:endParaRPr lang="en-US" altLang="zh-TW" sz="4800" dirty="0">
              <a:solidFill>
                <a:srgbClr val="C00000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51510" lvl="1" indent="-325755">
              <a:lnSpc>
                <a:spcPts val="6480"/>
              </a:lnSpc>
              <a:buFont typeface="Arial"/>
              <a:buChar char="•"/>
            </a:pP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每一場次由 </a:t>
            </a:r>
            <a:r>
              <a:rPr lang="en-US" altLang="zh-TW" sz="4800" dirty="0">
                <a:latin typeface="可画软糖体-繁" panose="02020500000000000000" charset="-122"/>
                <a:ea typeface="可画软糖体-繁" panose="02020500000000000000" charset="-122"/>
              </a:rPr>
              <a:t>3-5 </a:t>
            </a: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位考生入場</a:t>
            </a:r>
            <a:endParaRPr lang="en-US" altLang="zh-TW" sz="4800" dirty="0"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51510" lvl="1" indent="-325755">
              <a:lnSpc>
                <a:spcPts val="6480"/>
              </a:lnSpc>
              <a:buFont typeface="Arial"/>
              <a:buChar char="•"/>
            </a:pP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入場後先以</a:t>
            </a:r>
            <a:r>
              <a:rPr lang="zh-TW" altLang="en-US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英文自我介紹 </a:t>
            </a:r>
            <a:r>
              <a:rPr lang="en-US" altLang="zh-TW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1 </a:t>
            </a:r>
            <a:r>
              <a:rPr lang="zh-TW" altLang="en-US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分鐘</a:t>
            </a: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，</a:t>
            </a:r>
            <a:endParaRPr lang="en-US" altLang="zh-TW" sz="4800" dirty="0"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51510" lvl="1" indent="-325755">
              <a:lnSpc>
                <a:spcPts val="6480"/>
              </a:lnSpc>
              <a:buFont typeface="Arial"/>
              <a:buChar char="•"/>
            </a:pP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由評審委員自英文面試題目中</a:t>
            </a:r>
            <a:r>
              <a:rPr lang="zh-TW" altLang="en-US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抽問 </a:t>
            </a:r>
            <a:r>
              <a:rPr lang="en-US" altLang="zh-TW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2 </a:t>
            </a:r>
            <a:r>
              <a:rPr lang="zh-TW" altLang="en-US" sz="4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題</a:t>
            </a:r>
            <a:endParaRPr lang="en-US" altLang="zh-TW" sz="4800" dirty="0">
              <a:solidFill>
                <a:srgbClr val="C00000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51510" lvl="1" indent="-325755">
              <a:lnSpc>
                <a:spcPts val="6480"/>
              </a:lnSpc>
              <a:buFont typeface="Arial"/>
              <a:buChar char="•"/>
            </a:pP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依面試序號次序，由首位考生開始，各以 </a:t>
            </a:r>
            <a:r>
              <a:rPr lang="en-US" altLang="zh-TW" sz="4800" dirty="0">
                <a:latin typeface="可画软糖体-繁" panose="02020500000000000000" charset="-122"/>
                <a:ea typeface="可画软糖体-繁" panose="02020500000000000000" charset="-122"/>
              </a:rPr>
              <a:t>2 </a:t>
            </a: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分鐘回答第 </a:t>
            </a:r>
            <a:r>
              <a:rPr lang="en-US" altLang="zh-TW" sz="4800" dirty="0">
                <a:latin typeface="可画软糖体-繁" panose="02020500000000000000" charset="-122"/>
                <a:ea typeface="可画软糖体-繁" panose="02020500000000000000" charset="-122"/>
              </a:rPr>
              <a:t>1 </a:t>
            </a: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題</a:t>
            </a:r>
            <a:endParaRPr lang="en-US" altLang="zh-TW" sz="4800" dirty="0"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51510" lvl="1" indent="-325755">
              <a:lnSpc>
                <a:spcPts val="6480"/>
              </a:lnSpc>
              <a:buFont typeface="Arial"/>
              <a:buChar char="•"/>
            </a:pP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再由末位考生開始，各以 </a:t>
            </a:r>
            <a:r>
              <a:rPr lang="en-US" altLang="zh-TW" sz="4800" dirty="0">
                <a:latin typeface="可画软糖体-繁" panose="02020500000000000000" charset="-122"/>
                <a:ea typeface="可画软糖体-繁" panose="02020500000000000000" charset="-122"/>
              </a:rPr>
              <a:t>2 </a:t>
            </a: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分鐘回答第 </a:t>
            </a:r>
            <a:r>
              <a:rPr lang="en-US" altLang="zh-TW" sz="4800" dirty="0">
                <a:latin typeface="可画软糖体-繁" panose="02020500000000000000" charset="-122"/>
                <a:ea typeface="可画软糖体-繁" panose="02020500000000000000" charset="-122"/>
              </a:rPr>
              <a:t>2 </a:t>
            </a: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題。</a:t>
            </a:r>
            <a:endParaRPr lang="en-US" altLang="zh-TW" sz="4800" dirty="0"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651510" lvl="1" indent="-325755">
              <a:lnSpc>
                <a:spcPts val="6480"/>
              </a:lnSpc>
              <a:buFont typeface="Arial"/>
              <a:buChar char="•"/>
            </a:pPr>
            <a:r>
              <a:rPr lang="zh-TW" altLang="en-US" sz="4800" dirty="0">
                <a:latin typeface="可画软糖体-繁" panose="02020500000000000000" charset="-122"/>
                <a:ea typeface="可画软糖体-繁" panose="02020500000000000000" charset="-122"/>
              </a:rPr>
              <a:t>如尚有時間，將由評審委員補充以英文提問。 </a:t>
            </a:r>
            <a:endParaRPr lang="en-US" altLang="zh-TW" sz="4800" dirty="0">
              <a:latin typeface="可画软糖体-繁" panose="02020500000000000000" charset="-122"/>
              <a:ea typeface="可画软糖体-繁" panose="02020500000000000000" charset="-122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232A496-AF95-AB77-CC73-25EFE32F104F}"/>
              </a:ext>
            </a:extLst>
          </p:cNvPr>
          <p:cNvSpPr txBox="1"/>
          <p:nvPr/>
        </p:nvSpPr>
        <p:spPr>
          <a:xfrm>
            <a:off x="1295400" y="190500"/>
            <a:ext cx="885524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zh-TW" altLang="en-US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面試方式</a:t>
            </a:r>
            <a:endParaRPr lang="en-US" sz="8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1E6B795-DE3B-4EA6-2624-1E431D1A99F8}"/>
              </a:ext>
            </a:extLst>
          </p:cNvPr>
          <p:cNvSpPr txBox="1"/>
          <p:nvPr/>
        </p:nvSpPr>
        <p:spPr>
          <a:xfrm>
            <a:off x="14965314" y="3637705"/>
            <a:ext cx="2127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C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掃描查看題目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B756982-86CE-6BB0-08DB-2FE8D6AD4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0" y="1580305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5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DECFA-0E5D-B1E5-FE86-F0D167682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7D353A9-4BC3-80F2-C10A-988D5C03CD40}"/>
              </a:ext>
            </a:extLst>
          </p:cNvPr>
          <p:cNvSpPr/>
          <p:nvPr/>
        </p:nvSpPr>
        <p:spPr>
          <a:xfrm>
            <a:off x="0" y="-966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8DE3015-C0F7-C984-6543-53C414C115E3}"/>
              </a:ext>
            </a:extLst>
          </p:cNvPr>
          <p:cNvSpPr/>
          <p:nvPr/>
        </p:nvSpPr>
        <p:spPr>
          <a:xfrm>
            <a:off x="17042345" y="7752526"/>
            <a:ext cx="1813120" cy="1232921"/>
          </a:xfrm>
          <a:custGeom>
            <a:avLst/>
            <a:gdLst/>
            <a:ahLst/>
            <a:cxnLst/>
            <a:rect l="l" t="t" r="r" b="b"/>
            <a:pathLst>
              <a:path w="1813120" h="1232921">
                <a:moveTo>
                  <a:pt x="0" y="0"/>
                </a:moveTo>
                <a:lnTo>
                  <a:pt x="1813120" y="0"/>
                </a:lnTo>
                <a:lnTo>
                  <a:pt x="1813120" y="1232921"/>
                </a:lnTo>
                <a:lnTo>
                  <a:pt x="0" y="1232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2B897D6-7654-034A-143D-17155D68DFDB}"/>
              </a:ext>
            </a:extLst>
          </p:cNvPr>
          <p:cNvSpPr/>
          <p:nvPr/>
        </p:nvSpPr>
        <p:spPr>
          <a:xfrm>
            <a:off x="-963676" y="641841"/>
            <a:ext cx="1992376" cy="2331400"/>
          </a:xfrm>
          <a:custGeom>
            <a:avLst/>
            <a:gdLst/>
            <a:ahLst/>
            <a:cxnLst/>
            <a:rect l="l" t="t" r="r" b="b"/>
            <a:pathLst>
              <a:path w="1992376" h="2331400">
                <a:moveTo>
                  <a:pt x="0" y="0"/>
                </a:moveTo>
                <a:lnTo>
                  <a:pt x="1992376" y="0"/>
                </a:lnTo>
                <a:lnTo>
                  <a:pt x="1992376" y="2331400"/>
                </a:lnTo>
                <a:lnTo>
                  <a:pt x="0" y="2331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1343F16-A51A-492A-69D4-071263E46EDA}"/>
              </a:ext>
            </a:extLst>
          </p:cNvPr>
          <p:cNvSpPr txBox="1"/>
          <p:nvPr/>
        </p:nvSpPr>
        <p:spPr>
          <a:xfrm>
            <a:off x="1802345" y="1761151"/>
            <a:ext cx="15240000" cy="662630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325755" lvl="1">
              <a:lnSpc>
                <a:spcPts val="6480"/>
              </a:lnSpc>
            </a:pPr>
            <a:r>
              <a:rPr lang="en-US" altLang="zh-TW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5</a:t>
            </a:r>
            <a:r>
              <a:rPr lang="zh-TW" altLang="en-US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月</a:t>
            </a:r>
            <a:r>
              <a:rPr lang="en-US" altLang="zh-TW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17</a:t>
            </a:r>
            <a:r>
              <a:rPr lang="zh-TW" altLang="en-US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日</a:t>
            </a:r>
            <a:r>
              <a:rPr lang="en-US" altLang="zh-TW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(</a:t>
            </a:r>
            <a:r>
              <a:rPr lang="zh-TW" altLang="en-US" sz="5400" dirty="0">
                <a:solidFill>
                  <a:schemeClr val="accent1">
                    <a:lumMod val="7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</a:rPr>
              <a:t>五</a:t>
            </a:r>
            <a:r>
              <a:rPr lang="en-US" altLang="zh-TW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) </a:t>
            </a:r>
          </a:p>
          <a:p>
            <a:pPr marL="325755" lvl="1">
              <a:lnSpc>
                <a:spcPts val="6480"/>
              </a:lnSpc>
            </a:pPr>
            <a:r>
              <a:rPr lang="zh-TW" altLang="en-US" sz="5400" b="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下午</a:t>
            </a:r>
            <a:r>
              <a:rPr lang="en-US" altLang="zh-TW" sz="5400" b="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14:00</a:t>
            </a:r>
          </a:p>
          <a:p>
            <a:pPr marL="325755" lvl="1">
              <a:lnSpc>
                <a:spcPts val="6480"/>
              </a:lnSpc>
            </a:pPr>
            <a:endParaRPr lang="en-US" altLang="zh-TW" sz="5400" b="0" i="0" dirty="0">
              <a:solidFill>
                <a:srgbClr val="000000"/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325755" lvl="1">
              <a:lnSpc>
                <a:spcPts val="6480"/>
              </a:lnSpc>
            </a:pPr>
            <a:r>
              <a:rPr lang="en-US" altLang="zh-TW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5</a:t>
            </a:r>
            <a:r>
              <a:rPr lang="zh-TW" altLang="en-US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月</a:t>
            </a:r>
            <a:r>
              <a:rPr lang="en-US" altLang="zh-TW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18</a:t>
            </a:r>
            <a:r>
              <a:rPr lang="zh-TW" altLang="en-US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日</a:t>
            </a:r>
            <a:r>
              <a:rPr lang="en-US" altLang="zh-TW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(</a:t>
            </a:r>
            <a:r>
              <a:rPr lang="zh-TW" altLang="en-US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六</a:t>
            </a:r>
            <a:r>
              <a:rPr lang="en-US" altLang="zh-TW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) </a:t>
            </a:r>
          </a:p>
          <a:p>
            <a:pPr marL="325755" lvl="1">
              <a:lnSpc>
                <a:spcPts val="6480"/>
              </a:lnSpc>
            </a:pPr>
            <a:r>
              <a:rPr lang="zh-TW" altLang="en-US" sz="5400" b="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上午</a:t>
            </a:r>
            <a:r>
              <a:rPr lang="en-US" altLang="zh-TW" sz="5400" b="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10:30/</a:t>
            </a:r>
            <a:r>
              <a:rPr lang="zh-TW" altLang="en-US" sz="5400" b="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下午</a:t>
            </a:r>
            <a:r>
              <a:rPr lang="en-US" altLang="zh-TW" sz="5400" b="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13:30/</a:t>
            </a:r>
            <a:r>
              <a:rPr lang="zh-TW" altLang="en-US" sz="5400" b="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下午</a:t>
            </a:r>
            <a:r>
              <a:rPr lang="en-US" altLang="zh-TW" sz="5400" b="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15:00</a:t>
            </a:r>
          </a:p>
          <a:p>
            <a:pPr marL="325755" lvl="1">
              <a:lnSpc>
                <a:spcPts val="6480"/>
              </a:lnSpc>
            </a:pPr>
            <a:br>
              <a:rPr lang="en-US" altLang="zh-TW" sz="5400" b="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</a:br>
            <a:r>
              <a:rPr lang="en-US" altLang="zh-TW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5</a:t>
            </a:r>
            <a:r>
              <a:rPr lang="zh-TW" altLang="en-US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月</a:t>
            </a:r>
            <a:r>
              <a:rPr lang="en-US" altLang="zh-TW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19</a:t>
            </a:r>
            <a:r>
              <a:rPr lang="zh-TW" altLang="en-US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日</a:t>
            </a:r>
            <a:r>
              <a:rPr lang="en-US" altLang="zh-TW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(</a:t>
            </a:r>
            <a:r>
              <a:rPr lang="zh-TW" altLang="en-US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日</a:t>
            </a:r>
            <a:r>
              <a:rPr lang="en-US" altLang="zh-TW" sz="5400" b="0" i="0" dirty="0">
                <a:solidFill>
                  <a:schemeClr val="accent1">
                    <a:lumMod val="75000"/>
                  </a:schemeClr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) </a:t>
            </a:r>
          </a:p>
          <a:p>
            <a:pPr marL="325755" lvl="1">
              <a:lnSpc>
                <a:spcPts val="6480"/>
              </a:lnSpc>
            </a:pPr>
            <a:r>
              <a:rPr lang="zh-TW" altLang="en-US" sz="5400" b="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上午</a:t>
            </a:r>
            <a:r>
              <a:rPr lang="en-US" altLang="zh-TW" sz="5400" b="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10:30/</a:t>
            </a:r>
            <a:r>
              <a:rPr lang="zh-TW" altLang="en-US" sz="5400" b="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下午</a:t>
            </a:r>
            <a:r>
              <a:rPr lang="en-US" altLang="zh-TW" sz="5400" b="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13:30/</a:t>
            </a:r>
            <a:r>
              <a:rPr lang="zh-TW" altLang="en-US" sz="5400" b="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下午</a:t>
            </a:r>
            <a:r>
              <a:rPr lang="en-US" altLang="zh-TW" sz="5400" b="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15:00</a:t>
            </a:r>
            <a:endParaRPr lang="en-US" altLang="zh-TW" sz="5400" dirty="0">
              <a:latin typeface="可画软糖体-繁" panose="02020500000000000000" charset="-122"/>
              <a:ea typeface="可画软糖体-繁" panose="02020500000000000000" charset="-122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5896BFC-FA00-33BD-5DE7-A4C02FB955B6}"/>
              </a:ext>
            </a:extLst>
          </p:cNvPr>
          <p:cNvSpPr txBox="1"/>
          <p:nvPr/>
        </p:nvSpPr>
        <p:spPr>
          <a:xfrm>
            <a:off x="1295400" y="190500"/>
            <a:ext cx="885524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zh-TW" altLang="en-US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學系說明會</a:t>
            </a:r>
            <a:endParaRPr lang="en-US" sz="8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63BEDEB1-6514-C6C7-2C0D-4C7B9C62496E}"/>
              </a:ext>
            </a:extLst>
          </p:cNvPr>
          <p:cNvSpPr/>
          <p:nvPr/>
        </p:nvSpPr>
        <p:spPr>
          <a:xfrm>
            <a:off x="13821227" y="5174776"/>
            <a:ext cx="2834295" cy="3981037"/>
          </a:xfrm>
          <a:custGeom>
            <a:avLst/>
            <a:gdLst/>
            <a:ahLst/>
            <a:cxnLst/>
            <a:rect l="l" t="t" r="r" b="b"/>
            <a:pathLst>
              <a:path w="2126335" h="3277588">
                <a:moveTo>
                  <a:pt x="0" y="0"/>
                </a:moveTo>
                <a:lnTo>
                  <a:pt x="2126336" y="0"/>
                </a:lnTo>
                <a:lnTo>
                  <a:pt x="2126336" y="3277589"/>
                </a:lnTo>
                <a:lnTo>
                  <a:pt x="0" y="3277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994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713E1-9E94-CD98-1A74-1D7EC8247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1019AF-62C7-D155-5868-B5D74661469E}"/>
              </a:ext>
            </a:extLst>
          </p:cNvPr>
          <p:cNvSpPr/>
          <p:nvPr/>
        </p:nvSpPr>
        <p:spPr>
          <a:xfrm>
            <a:off x="0" y="-966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6461CA2-9F0A-617E-F911-1BC66BAE4F96}"/>
              </a:ext>
            </a:extLst>
          </p:cNvPr>
          <p:cNvSpPr/>
          <p:nvPr/>
        </p:nvSpPr>
        <p:spPr>
          <a:xfrm>
            <a:off x="17042345" y="7752526"/>
            <a:ext cx="1813120" cy="1232921"/>
          </a:xfrm>
          <a:custGeom>
            <a:avLst/>
            <a:gdLst/>
            <a:ahLst/>
            <a:cxnLst/>
            <a:rect l="l" t="t" r="r" b="b"/>
            <a:pathLst>
              <a:path w="1813120" h="1232921">
                <a:moveTo>
                  <a:pt x="0" y="0"/>
                </a:moveTo>
                <a:lnTo>
                  <a:pt x="1813120" y="0"/>
                </a:lnTo>
                <a:lnTo>
                  <a:pt x="1813120" y="1232921"/>
                </a:lnTo>
                <a:lnTo>
                  <a:pt x="0" y="1232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8071C62-7884-6AB3-6FB6-3FBE5D79EE05}"/>
              </a:ext>
            </a:extLst>
          </p:cNvPr>
          <p:cNvSpPr/>
          <p:nvPr/>
        </p:nvSpPr>
        <p:spPr>
          <a:xfrm>
            <a:off x="-963676" y="641841"/>
            <a:ext cx="1992376" cy="2331400"/>
          </a:xfrm>
          <a:custGeom>
            <a:avLst/>
            <a:gdLst/>
            <a:ahLst/>
            <a:cxnLst/>
            <a:rect l="l" t="t" r="r" b="b"/>
            <a:pathLst>
              <a:path w="1992376" h="2331400">
                <a:moveTo>
                  <a:pt x="0" y="0"/>
                </a:moveTo>
                <a:lnTo>
                  <a:pt x="1992376" y="0"/>
                </a:lnTo>
                <a:lnTo>
                  <a:pt x="1992376" y="2331400"/>
                </a:lnTo>
                <a:lnTo>
                  <a:pt x="0" y="2331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A10B678-035E-05F6-F86B-6E9BAB26D6EA}"/>
              </a:ext>
            </a:extLst>
          </p:cNvPr>
          <p:cNvSpPr txBox="1"/>
          <p:nvPr/>
        </p:nvSpPr>
        <p:spPr>
          <a:xfrm>
            <a:off x="2133600" y="1943100"/>
            <a:ext cx="14630400" cy="664797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l"/>
            <a:r>
              <a:rPr lang="zh-TW" altLang="en-US" sz="4800" b="0" i="0" dirty="0">
                <a:solidFill>
                  <a:srgbClr val="333333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本校地址</a:t>
            </a:r>
            <a:r>
              <a:rPr lang="en-US" altLang="zh-TW" sz="4800" b="0" i="0" dirty="0">
                <a:solidFill>
                  <a:srgbClr val="333333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:</a:t>
            </a:r>
            <a:r>
              <a:rPr lang="zh-TW" altLang="en-US" sz="4800" b="0" i="0" dirty="0">
                <a:solidFill>
                  <a:srgbClr val="333333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 </a:t>
            </a:r>
            <a:r>
              <a:rPr lang="zh-TW" altLang="en-US" sz="4800" dirty="0">
                <a:solidFill>
                  <a:srgbClr val="333333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新北市淡水區英專路</a:t>
            </a:r>
            <a:r>
              <a:rPr lang="en-US" altLang="zh-TW" sz="4800" dirty="0">
                <a:solidFill>
                  <a:srgbClr val="333333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151</a:t>
            </a:r>
            <a:r>
              <a:rPr lang="zh-TW" altLang="en-US" sz="4800" dirty="0">
                <a:solidFill>
                  <a:srgbClr val="333333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號</a:t>
            </a:r>
            <a:endParaRPr lang="en-US" altLang="zh-TW" sz="4800" dirty="0">
              <a:solidFill>
                <a:srgbClr val="333333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914400" indent="-914400" algn="l">
              <a:buAutoNum type="arabicParenBoth"/>
            </a:pPr>
            <a:endParaRPr lang="en-US" altLang="zh-TW" sz="4800" b="0" i="0" dirty="0">
              <a:solidFill>
                <a:srgbClr val="333333"/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914400" indent="-914400" algn="l">
              <a:buAutoNum type="arabicParenBoth"/>
            </a:pPr>
            <a:r>
              <a:rPr lang="zh-TW" altLang="en-US" sz="4800" b="0" i="0" dirty="0">
                <a:solidFill>
                  <a:srgbClr val="333333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搭乘捷運紅線至淡水站後，於出口右轉至公車站，轉搭</a:t>
            </a:r>
            <a:r>
              <a:rPr lang="zh-TW" altLang="en-US" sz="4800" b="0" i="0" dirty="0">
                <a:solidFill>
                  <a:srgbClr val="C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紅</a:t>
            </a:r>
            <a:r>
              <a:rPr lang="en-US" altLang="zh-TW" sz="4800" b="0" i="0" dirty="0">
                <a:solidFill>
                  <a:srgbClr val="C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27</a:t>
            </a:r>
            <a:r>
              <a:rPr lang="zh-TW" altLang="en-US" sz="4800" b="0" i="0" dirty="0">
                <a:solidFill>
                  <a:srgbClr val="333333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或</a:t>
            </a:r>
            <a:r>
              <a:rPr lang="zh-TW" altLang="en-US" sz="4800" b="0" i="0" dirty="0">
                <a:solidFill>
                  <a:srgbClr val="C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紅</a:t>
            </a:r>
            <a:r>
              <a:rPr lang="en-US" altLang="zh-TW" sz="4800" b="0" i="0" dirty="0">
                <a:solidFill>
                  <a:srgbClr val="C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28</a:t>
            </a:r>
            <a:r>
              <a:rPr lang="zh-TW" altLang="en-US" sz="4800" b="0" i="0" dirty="0">
                <a:solidFill>
                  <a:srgbClr val="333333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公車，終點站即為淡江大學。</a:t>
            </a:r>
            <a:endParaRPr lang="en-US" altLang="zh-TW" sz="4800" b="0" i="0" dirty="0">
              <a:solidFill>
                <a:srgbClr val="333333"/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algn="l">
              <a:buNone/>
            </a:pPr>
            <a:endParaRPr lang="zh-TW" altLang="en-US" sz="4800" b="0" i="0" dirty="0">
              <a:solidFill>
                <a:srgbClr val="333333"/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algn="l">
              <a:buNone/>
            </a:pPr>
            <a:r>
              <a:rPr lang="en-US" altLang="zh-TW" sz="4800" b="0" i="0" dirty="0">
                <a:solidFill>
                  <a:srgbClr val="333333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(2)</a:t>
            </a:r>
            <a:r>
              <a:rPr lang="zh-TW" altLang="en-US" sz="4800" b="0" i="0" dirty="0">
                <a:solidFill>
                  <a:srgbClr val="333333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 自行開車者可由淡金路左轉至水源街</a:t>
            </a:r>
            <a:r>
              <a:rPr lang="en-US" altLang="zh-TW" sz="4800" b="0" i="0" dirty="0">
                <a:solidFill>
                  <a:srgbClr val="333333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2</a:t>
            </a:r>
            <a:r>
              <a:rPr lang="zh-TW" altLang="en-US" sz="4800" b="0" i="0" dirty="0">
                <a:solidFill>
                  <a:srgbClr val="333333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段，由淡江</a:t>
            </a:r>
            <a:endParaRPr lang="en-US" altLang="zh-TW" sz="4800" b="0" i="0" dirty="0">
              <a:solidFill>
                <a:srgbClr val="333333"/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algn="l">
              <a:buNone/>
            </a:pPr>
            <a:r>
              <a:rPr lang="zh-TW" altLang="en-US" sz="4800" dirty="0">
                <a:solidFill>
                  <a:srgbClr val="333333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     </a:t>
            </a:r>
            <a:r>
              <a:rPr lang="zh-TW" altLang="en-US" sz="4800" b="0" i="0" dirty="0">
                <a:solidFill>
                  <a:srgbClr val="333333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大學正門進入；或沿學府路，亦由正門進入校園。</a:t>
            </a:r>
            <a:endParaRPr lang="en-US" altLang="zh-TW" sz="4800" b="0" i="0" dirty="0">
              <a:solidFill>
                <a:srgbClr val="333333"/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algn="l">
              <a:buNone/>
            </a:pPr>
            <a:endParaRPr lang="zh-TW" altLang="en-US" sz="4800" b="0" i="0" dirty="0">
              <a:solidFill>
                <a:srgbClr val="333333"/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algn="l"/>
            <a:r>
              <a:rPr lang="zh-TW" altLang="en-US" sz="4800" b="0" i="0" dirty="0">
                <a:solidFill>
                  <a:srgbClr val="C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＊因校內車位有限，如自行開車，請多預留停車時間。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A42958E-653E-6613-7F6E-7197DE3D1EEF}"/>
              </a:ext>
            </a:extLst>
          </p:cNvPr>
          <p:cNvSpPr txBox="1"/>
          <p:nvPr/>
        </p:nvSpPr>
        <p:spPr>
          <a:xfrm>
            <a:off x="1295400" y="190500"/>
            <a:ext cx="885524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zh-TW" altLang="en-US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交通資訊</a:t>
            </a:r>
            <a:endParaRPr lang="en-US" sz="8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</p:spTree>
    <p:extLst>
      <p:ext uri="{BB962C8B-B14F-4D97-AF65-F5344CB8AC3E}">
        <p14:creationId xmlns:p14="http://schemas.microsoft.com/office/powerpoint/2010/main" val="673564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D4CFD-8A4E-4AF9-A4FD-417ED668E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07B419E-9668-320A-3736-A04520CDCF39}"/>
              </a:ext>
            </a:extLst>
          </p:cNvPr>
          <p:cNvSpPr/>
          <p:nvPr/>
        </p:nvSpPr>
        <p:spPr>
          <a:xfrm>
            <a:off x="4549" y="3247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E79A4C55-8511-1922-C892-FE6731789427}"/>
              </a:ext>
            </a:extLst>
          </p:cNvPr>
          <p:cNvGrpSpPr/>
          <p:nvPr/>
        </p:nvGrpSpPr>
        <p:grpSpPr>
          <a:xfrm>
            <a:off x="1352256" y="1642619"/>
            <a:ext cx="8846189" cy="7001762"/>
            <a:chOff x="0" y="0"/>
            <a:chExt cx="2329860" cy="184408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E684A54-CF93-69F4-8EB6-208B3EE88078}"/>
                </a:ext>
              </a:extLst>
            </p:cNvPr>
            <p:cNvSpPr/>
            <p:nvPr/>
          </p:nvSpPr>
          <p:spPr>
            <a:xfrm>
              <a:off x="0" y="0"/>
              <a:ext cx="2329860" cy="1844086"/>
            </a:xfrm>
            <a:custGeom>
              <a:avLst/>
              <a:gdLst/>
              <a:ahLst/>
              <a:cxnLst/>
              <a:rect l="l" t="t" r="r" b="b"/>
              <a:pathLst>
                <a:path w="2329860" h="1844086">
                  <a:moveTo>
                    <a:pt x="44634" y="0"/>
                  </a:moveTo>
                  <a:lnTo>
                    <a:pt x="2285227" y="0"/>
                  </a:lnTo>
                  <a:cubicBezTo>
                    <a:pt x="2309877" y="0"/>
                    <a:pt x="2329860" y="19983"/>
                    <a:pt x="2329860" y="44634"/>
                  </a:cubicBezTo>
                  <a:lnTo>
                    <a:pt x="2329860" y="1799452"/>
                  </a:lnTo>
                  <a:cubicBezTo>
                    <a:pt x="2329860" y="1811289"/>
                    <a:pt x="2325158" y="1822642"/>
                    <a:pt x="2316787" y="1831013"/>
                  </a:cubicBezTo>
                  <a:cubicBezTo>
                    <a:pt x="2308417" y="1839383"/>
                    <a:pt x="2297064" y="1844086"/>
                    <a:pt x="2285227" y="1844086"/>
                  </a:cubicBezTo>
                  <a:lnTo>
                    <a:pt x="44634" y="1844086"/>
                  </a:lnTo>
                  <a:cubicBezTo>
                    <a:pt x="32796" y="1844086"/>
                    <a:pt x="21443" y="1839383"/>
                    <a:pt x="13073" y="1831013"/>
                  </a:cubicBezTo>
                  <a:cubicBezTo>
                    <a:pt x="4702" y="1822642"/>
                    <a:pt x="0" y="1811289"/>
                    <a:pt x="0" y="1799452"/>
                  </a:cubicBezTo>
                  <a:lnTo>
                    <a:pt x="0" y="44634"/>
                  </a:lnTo>
                  <a:cubicBezTo>
                    <a:pt x="0" y="32796"/>
                    <a:pt x="4702" y="21443"/>
                    <a:pt x="13073" y="13073"/>
                  </a:cubicBezTo>
                  <a:cubicBezTo>
                    <a:pt x="21443" y="4702"/>
                    <a:pt x="32796" y="0"/>
                    <a:pt x="4463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E24F0CB-A11C-0FB1-A198-957D8E4B2933}"/>
                </a:ext>
              </a:extLst>
            </p:cNvPr>
            <p:cNvSpPr txBox="1"/>
            <p:nvPr/>
          </p:nvSpPr>
          <p:spPr>
            <a:xfrm>
              <a:off x="0" y="-19050"/>
              <a:ext cx="2329860" cy="1863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721FC809-C052-A8B9-0C8B-4611D47D7FE7}"/>
              </a:ext>
            </a:extLst>
          </p:cNvPr>
          <p:cNvSpPr/>
          <p:nvPr/>
        </p:nvSpPr>
        <p:spPr>
          <a:xfrm>
            <a:off x="15128084" y="766472"/>
            <a:ext cx="2551320" cy="2212690"/>
          </a:xfrm>
          <a:custGeom>
            <a:avLst/>
            <a:gdLst/>
            <a:ahLst/>
            <a:cxnLst/>
            <a:rect l="l" t="t" r="r" b="b"/>
            <a:pathLst>
              <a:path w="2551320" h="2212690">
                <a:moveTo>
                  <a:pt x="0" y="0"/>
                </a:moveTo>
                <a:lnTo>
                  <a:pt x="2551319" y="0"/>
                </a:lnTo>
                <a:lnTo>
                  <a:pt x="2551319" y="2212690"/>
                </a:lnTo>
                <a:lnTo>
                  <a:pt x="0" y="2212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284E419-F72C-E744-6945-8EAA584AF54E}"/>
              </a:ext>
            </a:extLst>
          </p:cNvPr>
          <p:cNvSpPr/>
          <p:nvPr/>
        </p:nvSpPr>
        <p:spPr>
          <a:xfrm>
            <a:off x="10815027" y="2979162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5" y="0"/>
                </a:lnTo>
                <a:lnTo>
                  <a:pt x="1713705" y="1638925"/>
                </a:lnTo>
                <a:lnTo>
                  <a:pt x="0" y="1638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6AE13E1-3C28-1994-CA45-F446188F0062}"/>
              </a:ext>
            </a:extLst>
          </p:cNvPr>
          <p:cNvSpPr txBox="1"/>
          <p:nvPr/>
        </p:nvSpPr>
        <p:spPr>
          <a:xfrm>
            <a:off x="1352256" y="2463662"/>
            <a:ext cx="8846189" cy="1275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zh-TW" altLang="en-US" sz="8000" dirty="0">
                <a:solidFill>
                  <a:schemeClr val="tx2"/>
                </a:solidFill>
                <a:latin typeface="可画软糖体-繁"/>
                <a:ea typeface="可画软糖体-繁"/>
                <a:sym typeface="可画软糖体-繁"/>
              </a:rPr>
              <a:t>本系二階資訊公告</a:t>
            </a:r>
            <a:endParaRPr lang="en-US" sz="8000" dirty="0">
              <a:solidFill>
                <a:schemeClr val="tx2"/>
              </a:solidFill>
              <a:latin typeface="可画软糖体-繁"/>
              <a:ea typeface="可画软糖体-繁"/>
              <a:sym typeface="可画软糖体-繁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40855124-8BEE-CD7F-0DD7-C0F7B399CEF5}"/>
              </a:ext>
            </a:extLst>
          </p:cNvPr>
          <p:cNvSpPr/>
          <p:nvPr/>
        </p:nvSpPr>
        <p:spPr>
          <a:xfrm>
            <a:off x="10355430" y="5175976"/>
            <a:ext cx="8101832" cy="4233207"/>
          </a:xfrm>
          <a:custGeom>
            <a:avLst/>
            <a:gdLst/>
            <a:ahLst/>
            <a:cxnLst/>
            <a:rect l="l" t="t" r="r" b="b"/>
            <a:pathLst>
              <a:path w="8101832" h="4233207">
                <a:moveTo>
                  <a:pt x="0" y="0"/>
                </a:moveTo>
                <a:lnTo>
                  <a:pt x="8101832" y="0"/>
                </a:lnTo>
                <a:lnTo>
                  <a:pt x="8101832" y="4233207"/>
                </a:lnTo>
                <a:lnTo>
                  <a:pt x="0" y="42332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940FDAA-B977-AB51-E08C-45397FDA5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291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183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FB324-22D8-62B5-2278-90F8285E8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BCF4EC1-9563-E91E-607E-6704E27A94DC}"/>
              </a:ext>
            </a:extLst>
          </p:cNvPr>
          <p:cNvSpPr/>
          <p:nvPr/>
        </p:nvSpPr>
        <p:spPr>
          <a:xfrm>
            <a:off x="0" y="-966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E151EECA-1711-E1EF-0125-64A863241A95}"/>
              </a:ext>
            </a:extLst>
          </p:cNvPr>
          <p:cNvSpPr txBox="1"/>
          <p:nvPr/>
        </p:nvSpPr>
        <p:spPr>
          <a:xfrm>
            <a:off x="1295400" y="190500"/>
            <a:ext cx="885524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zh-TW" altLang="en-US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交通資訊</a:t>
            </a:r>
            <a:endParaRPr lang="en-US" sz="8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4014153-5356-6B3D-E426-70754C030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" y="1807541"/>
            <a:ext cx="18186959" cy="783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0C39D0BE-80F3-A78C-4FFE-414AC5129537}"/>
              </a:ext>
            </a:extLst>
          </p:cNvPr>
          <p:cNvSpPr/>
          <p:nvPr/>
        </p:nvSpPr>
        <p:spPr>
          <a:xfrm>
            <a:off x="8458200" y="1638300"/>
            <a:ext cx="2819400" cy="25908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 descr="一張含有 黃色 的圖片&#10;&#10;AI 產生的內容可能不正確。">
            <a:extLst>
              <a:ext uri="{FF2B5EF4-FFF2-40B4-BE49-F238E27FC236}">
                <a16:creationId xmlns:a16="http://schemas.microsoft.com/office/drawing/2014/main" id="{8812E35D-F8E2-3FBD-9091-39BFE0297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951" y="1169508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40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7042345" y="7752526"/>
            <a:ext cx="1813120" cy="1232921"/>
          </a:xfrm>
          <a:custGeom>
            <a:avLst/>
            <a:gdLst/>
            <a:ahLst/>
            <a:cxnLst/>
            <a:rect l="l" t="t" r="r" b="b"/>
            <a:pathLst>
              <a:path w="1813120" h="1232921">
                <a:moveTo>
                  <a:pt x="0" y="0"/>
                </a:moveTo>
                <a:lnTo>
                  <a:pt x="1813120" y="0"/>
                </a:lnTo>
                <a:lnTo>
                  <a:pt x="1813120" y="1232921"/>
                </a:lnTo>
                <a:lnTo>
                  <a:pt x="0" y="1232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-963676" y="641841"/>
            <a:ext cx="1992376" cy="2331400"/>
          </a:xfrm>
          <a:custGeom>
            <a:avLst/>
            <a:gdLst/>
            <a:ahLst/>
            <a:cxnLst/>
            <a:rect l="l" t="t" r="r" b="b"/>
            <a:pathLst>
              <a:path w="1992376" h="2331400">
                <a:moveTo>
                  <a:pt x="0" y="0"/>
                </a:moveTo>
                <a:lnTo>
                  <a:pt x="1992376" y="0"/>
                </a:lnTo>
                <a:lnTo>
                  <a:pt x="1992376" y="2331400"/>
                </a:lnTo>
                <a:lnTo>
                  <a:pt x="0" y="2331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 rot="21044532">
            <a:off x="5081638" y="314178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>
              <a:solidFill>
                <a:srgbClr val="C00000"/>
              </a:solidFill>
            </a:endParaRPr>
          </a:p>
        </p:txBody>
      </p:sp>
      <p:sp>
        <p:nvSpPr>
          <p:cNvPr id="7" name="Freeform 7" descr="http://s01.calm9.com/qrcode/2018-04/C5KAK2P95X.png"/>
          <p:cNvSpPr/>
          <p:nvPr/>
        </p:nvSpPr>
        <p:spPr>
          <a:xfrm>
            <a:off x="11497758" y="372079"/>
            <a:ext cx="3676306" cy="3676311"/>
          </a:xfrm>
          <a:custGeom>
            <a:avLst/>
            <a:gdLst/>
            <a:ahLst/>
            <a:cxnLst/>
            <a:rect l="l" t="t" r="r" b="b"/>
            <a:pathLst>
              <a:path w="3676306" h="3676311">
                <a:moveTo>
                  <a:pt x="0" y="0"/>
                </a:moveTo>
                <a:lnTo>
                  <a:pt x="3676307" y="0"/>
                </a:lnTo>
                <a:lnTo>
                  <a:pt x="3676307" y="3676311"/>
                </a:lnTo>
                <a:lnTo>
                  <a:pt x="0" y="3676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 descr="一張含有 螢幕擷取畫面, 圓形, 字型, 圖形 的圖片  自動產生的描述"/>
          <p:cNvSpPr/>
          <p:nvPr/>
        </p:nvSpPr>
        <p:spPr>
          <a:xfrm>
            <a:off x="11497758" y="5418480"/>
            <a:ext cx="3642546" cy="3708123"/>
          </a:xfrm>
          <a:custGeom>
            <a:avLst/>
            <a:gdLst/>
            <a:ahLst/>
            <a:cxnLst/>
            <a:rect l="l" t="t" r="r" b="b"/>
            <a:pathLst>
              <a:path w="3642546" h="3708123">
                <a:moveTo>
                  <a:pt x="0" y="0"/>
                </a:moveTo>
                <a:lnTo>
                  <a:pt x="3642546" y="0"/>
                </a:lnTo>
                <a:lnTo>
                  <a:pt x="3642546" y="3708123"/>
                </a:lnTo>
                <a:lnTo>
                  <a:pt x="0" y="3708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/>
          <p:cNvSpPr txBox="1"/>
          <p:nvPr/>
        </p:nvSpPr>
        <p:spPr>
          <a:xfrm>
            <a:off x="1363336" y="2369183"/>
            <a:ext cx="7020486" cy="62033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651510" lvl="1" indent="-325755" algn="l">
              <a:lnSpc>
                <a:spcPts val="6480"/>
              </a:lnSpc>
              <a:buFont typeface="Arial"/>
              <a:buChar char="•"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聯絡電話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algn="l">
              <a:lnSpc>
                <a:spcPts val="7199"/>
              </a:lnSpc>
            </a:pPr>
            <a:r>
              <a:rPr lang="en-US" sz="440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可画软糖体-繁"/>
                <a:sym typeface="可画软糖体-繁"/>
              </a:rPr>
              <a:t>      (02)26215656  </a:t>
            </a:r>
          </a:p>
          <a:p>
            <a:pPr algn="l">
              <a:lnSpc>
                <a:spcPts val="7199"/>
              </a:lnSpc>
            </a:pPr>
            <a:r>
              <a:rPr lang="zh-TW" altLang="en-US" sz="440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可画软糖体-繁"/>
                <a:sym typeface="可画软糖体-繁"/>
              </a:rPr>
              <a:t>      經管組胡小姐，</a:t>
            </a:r>
            <a:r>
              <a:rPr lang="en-US" sz="440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可画软糖体-繁"/>
                <a:sym typeface="可画软糖体-繁"/>
              </a:rPr>
              <a:t>分機2626</a:t>
            </a:r>
          </a:p>
          <a:p>
            <a:pPr algn="l">
              <a:lnSpc>
                <a:spcPts val="7199"/>
              </a:lnSpc>
            </a:pPr>
            <a:r>
              <a:rPr lang="zh-TW" altLang="en-US" sz="440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可画软糖体-繁"/>
                <a:sym typeface="可画软糖体-繁"/>
              </a:rPr>
              <a:t>      國商組楊小姐，分機</a:t>
            </a:r>
            <a:r>
              <a:rPr lang="en-US" sz="440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可画软糖体-繁"/>
                <a:sym typeface="可画软糖体-繁"/>
              </a:rPr>
              <a:t>2569</a:t>
            </a:r>
          </a:p>
          <a:p>
            <a:pPr algn="l">
              <a:lnSpc>
                <a:spcPts val="6480"/>
              </a:lnSpc>
            </a:pPr>
            <a:endParaRPr lang="en-US" sz="440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可画软糖体-繁"/>
              <a:sym typeface="可画软糖体-繁"/>
            </a:endParaRPr>
          </a:p>
          <a:p>
            <a:pPr marL="651510" lvl="1" indent="-325755" algn="l">
              <a:lnSpc>
                <a:spcPts val="6480"/>
              </a:lnSpc>
              <a:buFont typeface="Arial"/>
              <a:buChar char="•"/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"/>
                <a:sym typeface="Arimo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電子信箱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algn="l">
              <a:lnSpc>
                <a:spcPts val="7199"/>
              </a:lnSpc>
            </a:pPr>
            <a:r>
              <a:rPr lang="en-US" sz="4400" dirty="0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可画软糖体-繁"/>
                <a:sym typeface="可画软糖体-繁"/>
              </a:rPr>
              <a:t>       tbfxm@mail.tku.edu.tw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2981" y="819584"/>
            <a:ext cx="8855246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聯絡方式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33089" y="4028798"/>
            <a:ext cx="317188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7030A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國企系網頁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97758" y="9095771"/>
            <a:ext cx="382350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7030A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國企系學會IG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C7AA8-58E0-85E4-F157-9743C77BA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BD388A2-D83D-CFDB-36D8-8EED6418302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285F24D-712D-A5DE-35BE-AA89EC05C273}"/>
              </a:ext>
            </a:extLst>
          </p:cNvPr>
          <p:cNvSpPr/>
          <p:nvPr/>
        </p:nvSpPr>
        <p:spPr>
          <a:xfrm>
            <a:off x="2563132" y="1781360"/>
            <a:ext cx="726131" cy="726131"/>
          </a:xfrm>
          <a:custGeom>
            <a:avLst/>
            <a:gdLst/>
            <a:ahLst/>
            <a:cxnLst/>
            <a:rect l="l" t="t" r="r" b="b"/>
            <a:pathLst>
              <a:path w="726131" h="726131">
                <a:moveTo>
                  <a:pt x="0" y="0"/>
                </a:moveTo>
                <a:lnTo>
                  <a:pt x="726131" y="0"/>
                </a:lnTo>
                <a:lnTo>
                  <a:pt x="726131" y="726131"/>
                </a:lnTo>
                <a:lnTo>
                  <a:pt x="0" y="726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29AA6E9-354B-AFEF-D8DE-3FBE54F48ECF}"/>
              </a:ext>
            </a:extLst>
          </p:cNvPr>
          <p:cNvSpPr/>
          <p:nvPr/>
        </p:nvSpPr>
        <p:spPr>
          <a:xfrm>
            <a:off x="15143735" y="9258300"/>
            <a:ext cx="1592521" cy="1592521"/>
          </a:xfrm>
          <a:custGeom>
            <a:avLst/>
            <a:gdLst/>
            <a:ahLst/>
            <a:cxnLst/>
            <a:rect l="l" t="t" r="r" b="b"/>
            <a:pathLst>
              <a:path w="1592521" h="1592521">
                <a:moveTo>
                  <a:pt x="0" y="0"/>
                </a:moveTo>
                <a:lnTo>
                  <a:pt x="1592520" y="0"/>
                </a:lnTo>
                <a:lnTo>
                  <a:pt x="1592520" y="1592521"/>
                </a:lnTo>
                <a:lnTo>
                  <a:pt x="0" y="15925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D26CD10-0B35-524F-2747-89307813708E}"/>
              </a:ext>
            </a:extLst>
          </p:cNvPr>
          <p:cNvSpPr/>
          <p:nvPr/>
        </p:nvSpPr>
        <p:spPr>
          <a:xfrm>
            <a:off x="13717910" y="-1001958"/>
            <a:ext cx="2823908" cy="2546651"/>
          </a:xfrm>
          <a:custGeom>
            <a:avLst/>
            <a:gdLst/>
            <a:ahLst/>
            <a:cxnLst/>
            <a:rect l="l" t="t" r="r" b="b"/>
            <a:pathLst>
              <a:path w="2823908" h="2546651">
                <a:moveTo>
                  <a:pt x="0" y="0"/>
                </a:moveTo>
                <a:lnTo>
                  <a:pt x="2823908" y="0"/>
                </a:lnTo>
                <a:lnTo>
                  <a:pt x="2823908" y="2546651"/>
                </a:lnTo>
                <a:lnTo>
                  <a:pt x="0" y="2546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5C62BB4-7D82-9F4B-EFAB-D7EF70BA44A6}"/>
              </a:ext>
            </a:extLst>
          </p:cNvPr>
          <p:cNvSpPr/>
          <p:nvPr/>
        </p:nvSpPr>
        <p:spPr>
          <a:xfrm flipV="1">
            <a:off x="1028700" y="8228693"/>
            <a:ext cx="2689837" cy="1393825"/>
          </a:xfrm>
          <a:custGeom>
            <a:avLst/>
            <a:gdLst/>
            <a:ahLst/>
            <a:cxnLst/>
            <a:rect l="l" t="t" r="r" b="b"/>
            <a:pathLst>
              <a:path w="2689837" h="1393825">
                <a:moveTo>
                  <a:pt x="0" y="1393824"/>
                </a:moveTo>
                <a:lnTo>
                  <a:pt x="2689837" y="1393824"/>
                </a:lnTo>
                <a:lnTo>
                  <a:pt x="2689837" y="0"/>
                </a:lnTo>
                <a:lnTo>
                  <a:pt x="0" y="0"/>
                </a:lnTo>
                <a:lnTo>
                  <a:pt x="0" y="139382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1F8CBDC-847E-7760-2021-10F5F85CF2E0}"/>
              </a:ext>
            </a:extLst>
          </p:cNvPr>
          <p:cNvSpPr txBox="1"/>
          <p:nvPr/>
        </p:nvSpPr>
        <p:spPr>
          <a:xfrm>
            <a:off x="0" y="977613"/>
            <a:ext cx="182880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dirty="0" err="1">
                <a:solidFill>
                  <a:srgbClr val="212121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學系</a:t>
            </a:r>
            <a:r>
              <a:rPr lang="zh-TW" altLang="en-US" sz="9999" dirty="0">
                <a:solidFill>
                  <a:srgbClr val="212121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特色</a:t>
            </a:r>
            <a:endParaRPr lang="en-US" sz="9999" dirty="0">
              <a:solidFill>
                <a:srgbClr val="212121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2FAD623A-BBFB-0213-7FDB-075F48C7CC6B}"/>
              </a:ext>
            </a:extLst>
          </p:cNvPr>
          <p:cNvSpPr txBox="1"/>
          <p:nvPr/>
        </p:nvSpPr>
        <p:spPr>
          <a:xfrm>
            <a:off x="3019440" y="3012808"/>
            <a:ext cx="11506200" cy="585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05804" lvl="1" indent="-352902" algn="l">
              <a:buFont typeface="Arial"/>
              <a:buChar char="•"/>
            </a:pPr>
            <a:r>
              <a:rPr lang="zh-TW" altLang="en-US" sz="6000" dirty="0">
                <a:solidFill>
                  <a:schemeClr val="tx2"/>
                </a:solidFill>
                <a:latin typeface="可画软糖体-繁"/>
                <a:ea typeface="可画软糖体-繁"/>
              </a:rPr>
              <a:t>注重跨領域學習，培養通才能力</a:t>
            </a:r>
            <a:endParaRPr lang="en-US" altLang="zh-TW" sz="6000" dirty="0">
              <a:solidFill>
                <a:schemeClr val="tx2"/>
              </a:solidFill>
              <a:latin typeface="可画软糖体-繁"/>
              <a:ea typeface="可画软糖体-繁"/>
            </a:endParaRPr>
          </a:p>
          <a:p>
            <a:pPr marL="705804" lvl="1" indent="-352902" algn="l">
              <a:buFont typeface="Arial"/>
              <a:buChar char="•"/>
            </a:pPr>
            <a:endParaRPr lang="en-US" sz="6000" dirty="0">
              <a:solidFill>
                <a:schemeClr val="tx2"/>
              </a:solidFill>
              <a:latin typeface="可画软糖体-繁"/>
              <a:ea typeface="可画软糖体-繁"/>
              <a:sym typeface="Arimo Bold"/>
            </a:endParaRPr>
          </a:p>
          <a:p>
            <a:pPr marL="705804" lvl="1" indent="-352902" algn="l">
              <a:buFont typeface="Arial"/>
              <a:buChar char="•"/>
            </a:pPr>
            <a:r>
              <a:rPr lang="zh-TW" altLang="en-US" sz="6000" dirty="0">
                <a:solidFill>
                  <a:schemeClr val="tx2"/>
                </a:solidFill>
                <a:latin typeface="可画软糖体-繁"/>
                <a:ea typeface="可画软糖体-繁"/>
              </a:rPr>
              <a:t>開設實習課程，強化產學接軌</a:t>
            </a:r>
            <a:endParaRPr lang="en-US" altLang="zh-TW" sz="6000" dirty="0">
              <a:solidFill>
                <a:schemeClr val="tx2"/>
              </a:solidFill>
              <a:latin typeface="可画软糖体-繁"/>
              <a:ea typeface="可画软糖体-繁"/>
            </a:endParaRPr>
          </a:p>
          <a:p>
            <a:pPr marL="705804" lvl="1" indent="-352902" algn="l">
              <a:buFont typeface="Arial"/>
              <a:buChar char="•"/>
            </a:pPr>
            <a:endParaRPr lang="en-US" altLang="zh-TW" sz="6000" dirty="0">
              <a:solidFill>
                <a:schemeClr val="tx2"/>
              </a:solidFill>
              <a:latin typeface="可画软糖体-繁"/>
              <a:ea typeface="可画软糖体-繁"/>
            </a:endParaRPr>
          </a:p>
          <a:p>
            <a:pPr marL="705804" lvl="1" indent="-352902" algn="l">
              <a:buFont typeface="Arial"/>
              <a:buChar char="•"/>
            </a:pPr>
            <a:r>
              <a:rPr lang="zh-TW" altLang="en-US" sz="6000" dirty="0">
                <a:solidFill>
                  <a:schemeClr val="tx2"/>
                </a:solidFill>
                <a:latin typeface="可画软糖体-繁"/>
                <a:ea typeface="可画软糖体-繁"/>
              </a:rPr>
              <a:t>培養具備國際競爭力的商業人才</a:t>
            </a:r>
            <a:endParaRPr lang="en-US" altLang="zh-TW" sz="6000" dirty="0">
              <a:solidFill>
                <a:schemeClr val="tx2"/>
              </a:solidFill>
              <a:latin typeface="可画软糖体-繁"/>
              <a:ea typeface="可画软糖体-繁"/>
            </a:endParaRPr>
          </a:p>
          <a:p>
            <a:pPr marL="705804" lvl="1" indent="-352902" algn="l">
              <a:lnSpc>
                <a:spcPts val="4680"/>
              </a:lnSpc>
              <a:buFont typeface="Arial"/>
              <a:buChar char="•"/>
            </a:pPr>
            <a:endParaRPr lang="en-US" sz="6000" dirty="0">
              <a:solidFill>
                <a:schemeClr val="tx2"/>
              </a:solidFill>
              <a:latin typeface="可画软糖体-繁"/>
              <a:ea typeface="可画软糖体-繁"/>
              <a:sym typeface="Arimo Bold"/>
            </a:endParaRPr>
          </a:p>
          <a:p>
            <a:pPr marL="705804" lvl="1" indent="-352902" algn="l">
              <a:lnSpc>
                <a:spcPts val="4680"/>
              </a:lnSpc>
              <a:buFont typeface="Arial"/>
              <a:buChar char="•"/>
            </a:pPr>
            <a:endParaRPr lang="en-US" sz="6000" dirty="0">
              <a:solidFill>
                <a:schemeClr val="tx2"/>
              </a:solidFill>
              <a:latin typeface="可画软糖体-繁"/>
              <a:ea typeface="可画软糖体-繁"/>
              <a:sym typeface="Arimo Bold"/>
            </a:endParaRPr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C1E7EF7D-CAD6-35F3-6A6A-D9649D787DA8}"/>
              </a:ext>
            </a:extLst>
          </p:cNvPr>
          <p:cNvSpPr/>
          <p:nvPr/>
        </p:nvSpPr>
        <p:spPr>
          <a:xfrm>
            <a:off x="13787875" y="4028927"/>
            <a:ext cx="3135982" cy="4833883"/>
          </a:xfrm>
          <a:custGeom>
            <a:avLst/>
            <a:gdLst/>
            <a:ahLst/>
            <a:cxnLst/>
            <a:rect l="l" t="t" r="r" b="b"/>
            <a:pathLst>
              <a:path w="3135982" h="4833883">
                <a:moveTo>
                  <a:pt x="0" y="0"/>
                </a:moveTo>
                <a:lnTo>
                  <a:pt x="3135982" y="0"/>
                </a:lnTo>
                <a:lnTo>
                  <a:pt x="3135982" y="4833883"/>
                </a:lnTo>
                <a:lnTo>
                  <a:pt x="0" y="48338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5804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4" name="Group 4"/>
          <p:cNvGrpSpPr/>
          <p:nvPr/>
        </p:nvGrpSpPr>
        <p:grpSpPr>
          <a:xfrm>
            <a:off x="1352256" y="1642619"/>
            <a:ext cx="8846189" cy="7001762"/>
            <a:chOff x="0" y="0"/>
            <a:chExt cx="2329860" cy="18440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29860" cy="1844086"/>
            </a:xfrm>
            <a:custGeom>
              <a:avLst/>
              <a:gdLst/>
              <a:ahLst/>
              <a:cxnLst/>
              <a:rect l="l" t="t" r="r" b="b"/>
              <a:pathLst>
                <a:path w="2329860" h="1844086">
                  <a:moveTo>
                    <a:pt x="44634" y="0"/>
                  </a:moveTo>
                  <a:lnTo>
                    <a:pt x="2285227" y="0"/>
                  </a:lnTo>
                  <a:cubicBezTo>
                    <a:pt x="2309877" y="0"/>
                    <a:pt x="2329860" y="19983"/>
                    <a:pt x="2329860" y="44634"/>
                  </a:cubicBezTo>
                  <a:lnTo>
                    <a:pt x="2329860" y="1799452"/>
                  </a:lnTo>
                  <a:cubicBezTo>
                    <a:pt x="2329860" y="1811289"/>
                    <a:pt x="2325158" y="1822642"/>
                    <a:pt x="2316787" y="1831013"/>
                  </a:cubicBezTo>
                  <a:cubicBezTo>
                    <a:pt x="2308417" y="1839383"/>
                    <a:pt x="2297064" y="1844086"/>
                    <a:pt x="2285227" y="1844086"/>
                  </a:cubicBezTo>
                  <a:lnTo>
                    <a:pt x="44634" y="1844086"/>
                  </a:lnTo>
                  <a:cubicBezTo>
                    <a:pt x="32796" y="1844086"/>
                    <a:pt x="21443" y="1839383"/>
                    <a:pt x="13073" y="1831013"/>
                  </a:cubicBezTo>
                  <a:cubicBezTo>
                    <a:pt x="4702" y="1822642"/>
                    <a:pt x="0" y="1811289"/>
                    <a:pt x="0" y="1799452"/>
                  </a:cubicBezTo>
                  <a:lnTo>
                    <a:pt x="0" y="44634"/>
                  </a:lnTo>
                  <a:cubicBezTo>
                    <a:pt x="0" y="32796"/>
                    <a:pt x="4702" y="21443"/>
                    <a:pt x="13073" y="13073"/>
                  </a:cubicBezTo>
                  <a:cubicBezTo>
                    <a:pt x="21443" y="4702"/>
                    <a:pt x="32796" y="0"/>
                    <a:pt x="4463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329860" cy="1863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128084" y="766472"/>
            <a:ext cx="2551320" cy="2212690"/>
          </a:xfrm>
          <a:custGeom>
            <a:avLst/>
            <a:gdLst/>
            <a:ahLst/>
            <a:cxnLst/>
            <a:rect l="l" t="t" r="r" b="b"/>
            <a:pathLst>
              <a:path w="2551320" h="2212690">
                <a:moveTo>
                  <a:pt x="0" y="0"/>
                </a:moveTo>
                <a:lnTo>
                  <a:pt x="2551319" y="0"/>
                </a:lnTo>
                <a:lnTo>
                  <a:pt x="2551319" y="2212690"/>
                </a:lnTo>
                <a:lnTo>
                  <a:pt x="0" y="2212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10815027" y="2979162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5" y="0"/>
                </a:lnTo>
                <a:lnTo>
                  <a:pt x="1713705" y="1638925"/>
                </a:lnTo>
                <a:lnTo>
                  <a:pt x="0" y="1638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0" y="2979162"/>
            <a:ext cx="11941526" cy="297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10699" dirty="0" err="1">
                <a:solidFill>
                  <a:srgbClr val="F1C40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歡迎加入</a:t>
            </a:r>
            <a:endParaRPr lang="en-US" sz="10699" dirty="0">
              <a:solidFill>
                <a:srgbClr val="F1C402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  <a:p>
            <a:pPr algn="ctr">
              <a:lnSpc>
                <a:spcPts val="10699"/>
              </a:lnSpc>
            </a:pPr>
            <a:r>
              <a:rPr lang="en-US" sz="10699" dirty="0" err="1">
                <a:solidFill>
                  <a:srgbClr val="F1C40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國企大家庭</a:t>
            </a:r>
            <a:endParaRPr lang="en-US" sz="10699" dirty="0">
              <a:solidFill>
                <a:srgbClr val="F1C402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815339" y="6335440"/>
            <a:ext cx="592002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899" dirty="0">
                <a:solidFill>
                  <a:srgbClr val="212121"/>
                </a:solidFill>
                <a:latin typeface="AC Soft Icecream"/>
                <a:ea typeface="AC Soft Icecream"/>
                <a:cs typeface="AC Soft Icecream"/>
                <a:sym typeface="AC Soft Icecream"/>
              </a:rPr>
              <a:t>THANK YOU</a:t>
            </a:r>
          </a:p>
        </p:txBody>
      </p:sp>
      <p:sp>
        <p:nvSpPr>
          <p:cNvPr id="12" name="Freeform 12"/>
          <p:cNvSpPr/>
          <p:nvPr/>
        </p:nvSpPr>
        <p:spPr>
          <a:xfrm rot="20749890">
            <a:off x="15708153" y="5928855"/>
            <a:ext cx="813168" cy="813168"/>
          </a:xfrm>
          <a:custGeom>
            <a:avLst/>
            <a:gdLst/>
            <a:ahLst/>
            <a:cxnLst/>
            <a:rect l="l" t="t" r="r" b="b"/>
            <a:pathLst>
              <a:path w="813168" h="813168">
                <a:moveTo>
                  <a:pt x="0" y="0"/>
                </a:moveTo>
                <a:lnTo>
                  <a:pt x="813168" y="0"/>
                </a:lnTo>
                <a:lnTo>
                  <a:pt x="813168" y="813168"/>
                </a:lnTo>
                <a:lnTo>
                  <a:pt x="0" y="813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C8236462-041E-2F35-15E4-382F6605101A}"/>
              </a:ext>
            </a:extLst>
          </p:cNvPr>
          <p:cNvSpPr/>
          <p:nvPr/>
        </p:nvSpPr>
        <p:spPr>
          <a:xfrm>
            <a:off x="10355430" y="5175976"/>
            <a:ext cx="8101832" cy="4233207"/>
          </a:xfrm>
          <a:custGeom>
            <a:avLst/>
            <a:gdLst/>
            <a:ahLst/>
            <a:cxnLst/>
            <a:rect l="l" t="t" r="r" b="b"/>
            <a:pathLst>
              <a:path w="8101832" h="4233207">
                <a:moveTo>
                  <a:pt x="0" y="0"/>
                </a:moveTo>
                <a:lnTo>
                  <a:pt x="8101832" y="0"/>
                </a:lnTo>
                <a:lnTo>
                  <a:pt x="8101832" y="4233207"/>
                </a:lnTo>
                <a:lnTo>
                  <a:pt x="0" y="42332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2563132" y="1781360"/>
            <a:ext cx="726131" cy="726131"/>
          </a:xfrm>
          <a:custGeom>
            <a:avLst/>
            <a:gdLst/>
            <a:ahLst/>
            <a:cxnLst/>
            <a:rect l="l" t="t" r="r" b="b"/>
            <a:pathLst>
              <a:path w="726131" h="726131">
                <a:moveTo>
                  <a:pt x="0" y="0"/>
                </a:moveTo>
                <a:lnTo>
                  <a:pt x="726131" y="0"/>
                </a:lnTo>
                <a:lnTo>
                  <a:pt x="726131" y="726131"/>
                </a:lnTo>
                <a:lnTo>
                  <a:pt x="0" y="726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5143735" y="9258300"/>
            <a:ext cx="1592521" cy="1592521"/>
          </a:xfrm>
          <a:custGeom>
            <a:avLst/>
            <a:gdLst/>
            <a:ahLst/>
            <a:cxnLst/>
            <a:rect l="l" t="t" r="r" b="b"/>
            <a:pathLst>
              <a:path w="1592521" h="1592521">
                <a:moveTo>
                  <a:pt x="0" y="0"/>
                </a:moveTo>
                <a:lnTo>
                  <a:pt x="1592520" y="0"/>
                </a:lnTo>
                <a:lnTo>
                  <a:pt x="1592520" y="1592521"/>
                </a:lnTo>
                <a:lnTo>
                  <a:pt x="0" y="15925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3717910" y="-1001958"/>
            <a:ext cx="2823908" cy="2546651"/>
          </a:xfrm>
          <a:custGeom>
            <a:avLst/>
            <a:gdLst/>
            <a:ahLst/>
            <a:cxnLst/>
            <a:rect l="l" t="t" r="r" b="b"/>
            <a:pathLst>
              <a:path w="2823908" h="2546651">
                <a:moveTo>
                  <a:pt x="0" y="0"/>
                </a:moveTo>
                <a:lnTo>
                  <a:pt x="2823908" y="0"/>
                </a:lnTo>
                <a:lnTo>
                  <a:pt x="2823908" y="2546651"/>
                </a:lnTo>
                <a:lnTo>
                  <a:pt x="0" y="2546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 flipV="1">
            <a:off x="1028700" y="8228693"/>
            <a:ext cx="2689837" cy="1393825"/>
          </a:xfrm>
          <a:custGeom>
            <a:avLst/>
            <a:gdLst/>
            <a:ahLst/>
            <a:cxnLst/>
            <a:rect l="l" t="t" r="r" b="b"/>
            <a:pathLst>
              <a:path w="2689837" h="1393825">
                <a:moveTo>
                  <a:pt x="0" y="1393824"/>
                </a:moveTo>
                <a:lnTo>
                  <a:pt x="2689837" y="1393824"/>
                </a:lnTo>
                <a:lnTo>
                  <a:pt x="2689837" y="0"/>
                </a:lnTo>
                <a:lnTo>
                  <a:pt x="0" y="0"/>
                </a:lnTo>
                <a:lnTo>
                  <a:pt x="0" y="139382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/>
          <p:cNvGrpSpPr/>
          <p:nvPr/>
        </p:nvGrpSpPr>
        <p:grpSpPr>
          <a:xfrm>
            <a:off x="2218518" y="3208232"/>
            <a:ext cx="5610152" cy="2003811"/>
            <a:chOff x="0" y="0"/>
            <a:chExt cx="7480202" cy="26717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80173" cy="2671699"/>
            </a:xfrm>
            <a:custGeom>
              <a:avLst/>
              <a:gdLst/>
              <a:ahLst/>
              <a:cxnLst/>
              <a:rect l="l" t="t" r="r" b="b"/>
              <a:pathLst>
                <a:path w="7480173" h="2671699">
                  <a:moveTo>
                    <a:pt x="0" y="445262"/>
                  </a:moveTo>
                  <a:cubicBezTo>
                    <a:pt x="0" y="199390"/>
                    <a:pt x="199390" y="0"/>
                    <a:pt x="445262" y="0"/>
                  </a:cubicBezTo>
                  <a:lnTo>
                    <a:pt x="7034911" y="0"/>
                  </a:lnTo>
                  <a:cubicBezTo>
                    <a:pt x="7280783" y="0"/>
                    <a:pt x="7480173" y="199390"/>
                    <a:pt x="7480173" y="445262"/>
                  </a:cubicBezTo>
                  <a:lnTo>
                    <a:pt x="7480173" y="2226437"/>
                  </a:lnTo>
                  <a:cubicBezTo>
                    <a:pt x="7480173" y="2472309"/>
                    <a:pt x="7280783" y="2671699"/>
                    <a:pt x="7034911" y="2671699"/>
                  </a:cubicBezTo>
                  <a:lnTo>
                    <a:pt x="445262" y="2671699"/>
                  </a:lnTo>
                  <a:cubicBezTo>
                    <a:pt x="199390" y="2671699"/>
                    <a:pt x="0" y="2472436"/>
                    <a:pt x="0" y="2226437"/>
                  </a:cubicBezTo>
                  <a:close/>
                </a:path>
              </a:pathLst>
            </a:custGeom>
            <a:solidFill>
              <a:srgbClr val="FEDB43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817480" y="3208232"/>
            <a:ext cx="5610152" cy="2003811"/>
            <a:chOff x="0" y="0"/>
            <a:chExt cx="7480202" cy="26717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0173" cy="2671699"/>
            </a:xfrm>
            <a:custGeom>
              <a:avLst/>
              <a:gdLst/>
              <a:ahLst/>
              <a:cxnLst/>
              <a:rect l="l" t="t" r="r" b="b"/>
              <a:pathLst>
                <a:path w="7480173" h="2671699">
                  <a:moveTo>
                    <a:pt x="0" y="445262"/>
                  </a:moveTo>
                  <a:cubicBezTo>
                    <a:pt x="0" y="199390"/>
                    <a:pt x="199390" y="0"/>
                    <a:pt x="445262" y="0"/>
                  </a:cubicBezTo>
                  <a:lnTo>
                    <a:pt x="7034911" y="0"/>
                  </a:lnTo>
                  <a:cubicBezTo>
                    <a:pt x="7280783" y="0"/>
                    <a:pt x="7480173" y="199390"/>
                    <a:pt x="7480173" y="445262"/>
                  </a:cubicBezTo>
                  <a:lnTo>
                    <a:pt x="7480173" y="2226437"/>
                  </a:lnTo>
                  <a:cubicBezTo>
                    <a:pt x="7480173" y="2472309"/>
                    <a:pt x="7280783" y="2671699"/>
                    <a:pt x="7034911" y="2671699"/>
                  </a:cubicBezTo>
                  <a:lnTo>
                    <a:pt x="445262" y="2671699"/>
                  </a:lnTo>
                  <a:cubicBezTo>
                    <a:pt x="199390" y="2671699"/>
                    <a:pt x="0" y="2472436"/>
                    <a:pt x="0" y="2226437"/>
                  </a:cubicBezTo>
                  <a:close/>
                </a:path>
              </a:pathLst>
            </a:custGeom>
            <a:solidFill>
              <a:srgbClr val="FEDB43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73619" y="3343180"/>
            <a:ext cx="5247469" cy="1751455"/>
            <a:chOff x="0" y="0"/>
            <a:chExt cx="1382050" cy="4612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2050" cy="461289"/>
            </a:xfrm>
            <a:custGeom>
              <a:avLst/>
              <a:gdLst/>
              <a:ahLst/>
              <a:cxnLst/>
              <a:rect l="l" t="t" r="r" b="b"/>
              <a:pathLst>
                <a:path w="1382050" h="461289">
                  <a:moveTo>
                    <a:pt x="72293" y="0"/>
                  </a:moveTo>
                  <a:lnTo>
                    <a:pt x="1309757" y="0"/>
                  </a:lnTo>
                  <a:cubicBezTo>
                    <a:pt x="1349683" y="0"/>
                    <a:pt x="1382050" y="32367"/>
                    <a:pt x="1382050" y="72293"/>
                  </a:cubicBezTo>
                  <a:lnTo>
                    <a:pt x="1382050" y="388996"/>
                  </a:lnTo>
                  <a:cubicBezTo>
                    <a:pt x="1382050" y="408169"/>
                    <a:pt x="1374433" y="426557"/>
                    <a:pt x="1360875" y="440115"/>
                  </a:cubicBezTo>
                  <a:cubicBezTo>
                    <a:pt x="1347318" y="453672"/>
                    <a:pt x="1328930" y="461289"/>
                    <a:pt x="1309757" y="461289"/>
                  </a:cubicBezTo>
                  <a:lnTo>
                    <a:pt x="72293" y="461289"/>
                  </a:lnTo>
                  <a:cubicBezTo>
                    <a:pt x="32367" y="461289"/>
                    <a:pt x="0" y="428922"/>
                    <a:pt x="0" y="388996"/>
                  </a:cubicBezTo>
                  <a:lnTo>
                    <a:pt x="0" y="72293"/>
                  </a:lnTo>
                  <a:cubicBezTo>
                    <a:pt x="0" y="32367"/>
                    <a:pt x="32367" y="0"/>
                    <a:pt x="722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382050" cy="480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7249" y="977613"/>
            <a:ext cx="8113502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dirty="0" err="1">
                <a:solidFill>
                  <a:srgbClr val="212121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學系介紹</a:t>
            </a:r>
            <a:endParaRPr lang="en-US" sz="9999" dirty="0">
              <a:solidFill>
                <a:srgbClr val="212121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524829" y="3622397"/>
            <a:ext cx="467599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4999" dirty="0" err="1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經貿管理組</a:t>
            </a:r>
            <a:endParaRPr lang="en-US" sz="4999" dirty="0">
              <a:solidFill>
                <a:srgbClr val="104D7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098070" y="3527522"/>
            <a:ext cx="5051636" cy="1052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5"/>
              </a:lnSpc>
            </a:pPr>
            <a:r>
              <a:rPr lang="en-US" sz="5099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國際商學全英語組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277600" y="6041464"/>
            <a:ext cx="5638186" cy="618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5804" lvl="1" indent="-352902" algn="l">
              <a:lnSpc>
                <a:spcPts val="4680"/>
              </a:lnSpc>
              <a:buFont typeface="Arial"/>
              <a:buChar char="•"/>
            </a:pPr>
            <a:r>
              <a:rPr lang="en-US" sz="5400" spc="-18" dirty="0">
                <a:solidFill>
                  <a:srgbClr val="333333"/>
                </a:solidFill>
                <a:latin typeface="可画软糖体-繁" panose="02020500000000000000" charset="-122"/>
                <a:ea typeface="可画软糖体-繁" panose="02020500000000000000" charset="-122"/>
                <a:cs typeface="Evolventa Bold"/>
                <a:sym typeface="Evolventa Bold"/>
              </a:rPr>
              <a:t>100%英文授課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92984" y="6041464"/>
            <a:ext cx="5008738" cy="618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5804" lvl="1" indent="-352902" algn="l">
              <a:lnSpc>
                <a:spcPts val="4680"/>
              </a:lnSpc>
              <a:buFont typeface="Arial"/>
              <a:buChar char="•"/>
            </a:pPr>
            <a:r>
              <a:rPr lang="en-US" sz="5400" dirty="0" err="1">
                <a:solidFill>
                  <a:srgbClr val="333333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中文授課為主</a:t>
            </a:r>
            <a:endParaRPr lang="en-US" sz="5400" dirty="0">
              <a:solidFill>
                <a:srgbClr val="333333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171314" y="7002743"/>
            <a:ext cx="6500867" cy="618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5804" lvl="1" indent="-352902" algn="l">
              <a:lnSpc>
                <a:spcPts val="4680"/>
              </a:lnSpc>
              <a:buFont typeface="Arial"/>
              <a:buChar char="•"/>
            </a:pPr>
            <a:r>
              <a:rPr lang="en-US" sz="5400" dirty="0" err="1">
                <a:solidFill>
                  <a:srgbClr val="333333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大三出國留學一年</a:t>
            </a:r>
            <a:endParaRPr lang="en-US" sz="5400" dirty="0">
              <a:solidFill>
                <a:srgbClr val="333333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0998820" y="3270850"/>
            <a:ext cx="5247469" cy="1823785"/>
            <a:chOff x="0" y="-19050"/>
            <a:chExt cx="1382050" cy="480339"/>
          </a:xfrm>
        </p:grpSpPr>
        <p:sp>
          <p:nvSpPr>
            <p:cNvPr id="21" name="Freeform 21"/>
            <p:cNvSpPr/>
            <p:nvPr/>
          </p:nvSpPr>
          <p:spPr>
            <a:xfrm>
              <a:off x="0" y="-2315"/>
              <a:ext cx="1382050" cy="461289"/>
            </a:xfrm>
            <a:custGeom>
              <a:avLst/>
              <a:gdLst/>
              <a:ahLst/>
              <a:cxnLst/>
              <a:rect l="l" t="t" r="r" b="b"/>
              <a:pathLst>
                <a:path w="1382050" h="461289">
                  <a:moveTo>
                    <a:pt x="72293" y="0"/>
                  </a:moveTo>
                  <a:lnTo>
                    <a:pt x="1309757" y="0"/>
                  </a:lnTo>
                  <a:cubicBezTo>
                    <a:pt x="1349683" y="0"/>
                    <a:pt x="1382050" y="32367"/>
                    <a:pt x="1382050" y="72293"/>
                  </a:cubicBezTo>
                  <a:lnTo>
                    <a:pt x="1382050" y="388996"/>
                  </a:lnTo>
                  <a:cubicBezTo>
                    <a:pt x="1382050" y="408169"/>
                    <a:pt x="1374433" y="426557"/>
                    <a:pt x="1360875" y="440115"/>
                  </a:cubicBezTo>
                  <a:cubicBezTo>
                    <a:pt x="1347318" y="453672"/>
                    <a:pt x="1328930" y="461289"/>
                    <a:pt x="1309757" y="461289"/>
                  </a:cubicBezTo>
                  <a:lnTo>
                    <a:pt x="72293" y="461289"/>
                  </a:lnTo>
                  <a:cubicBezTo>
                    <a:pt x="32367" y="461289"/>
                    <a:pt x="0" y="428922"/>
                    <a:pt x="0" y="388996"/>
                  </a:cubicBezTo>
                  <a:lnTo>
                    <a:pt x="0" y="72293"/>
                  </a:lnTo>
                  <a:cubicBezTo>
                    <a:pt x="0" y="32367"/>
                    <a:pt x="32367" y="0"/>
                    <a:pt x="722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382050" cy="480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8420757" y="152899"/>
            <a:ext cx="2222085" cy="2003917"/>
          </a:xfrm>
          <a:custGeom>
            <a:avLst/>
            <a:gdLst/>
            <a:ahLst/>
            <a:cxnLst/>
            <a:rect l="l" t="t" r="r" b="b"/>
            <a:pathLst>
              <a:path w="2222085" h="2003917">
                <a:moveTo>
                  <a:pt x="0" y="0"/>
                </a:moveTo>
                <a:lnTo>
                  <a:pt x="2222086" y="0"/>
                </a:lnTo>
                <a:lnTo>
                  <a:pt x="2222086" y="2003917"/>
                </a:lnTo>
                <a:lnTo>
                  <a:pt x="0" y="2003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 rot="-7934899">
            <a:off x="-882865" y="8013516"/>
            <a:ext cx="3418955" cy="1591368"/>
          </a:xfrm>
          <a:custGeom>
            <a:avLst/>
            <a:gdLst/>
            <a:ahLst/>
            <a:cxnLst/>
            <a:rect l="l" t="t" r="r" b="b"/>
            <a:pathLst>
              <a:path w="3418955" h="1591368">
                <a:moveTo>
                  <a:pt x="0" y="0"/>
                </a:moveTo>
                <a:lnTo>
                  <a:pt x="3418956" y="0"/>
                </a:lnTo>
                <a:lnTo>
                  <a:pt x="3418956" y="1591368"/>
                </a:lnTo>
                <a:lnTo>
                  <a:pt x="0" y="1591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6978357" y="538945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09" y="0"/>
                </a:lnTo>
                <a:lnTo>
                  <a:pt x="979509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7798245" y="7545167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09"/>
                </a:lnTo>
                <a:lnTo>
                  <a:pt x="0" y="9795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/>
          <p:cNvGrpSpPr/>
          <p:nvPr/>
        </p:nvGrpSpPr>
        <p:grpSpPr>
          <a:xfrm>
            <a:off x="9659663" y="2984460"/>
            <a:ext cx="4995668" cy="4811048"/>
            <a:chOff x="0" y="0"/>
            <a:chExt cx="1315732" cy="12671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15732" cy="1267107"/>
            </a:xfrm>
            <a:custGeom>
              <a:avLst/>
              <a:gdLst/>
              <a:ahLst/>
              <a:cxnLst/>
              <a:rect l="l" t="t" r="r" b="b"/>
              <a:pathLst>
                <a:path w="1315732" h="1267107">
                  <a:moveTo>
                    <a:pt x="0" y="0"/>
                  </a:moveTo>
                  <a:lnTo>
                    <a:pt x="1315732" y="0"/>
                  </a:lnTo>
                  <a:lnTo>
                    <a:pt x="1315732" y="1267107"/>
                  </a:lnTo>
                  <a:lnTo>
                    <a:pt x="0" y="12671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315732" cy="1286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0" name="Freeform 10" descr="一張含有 人的臉孔, 領帶, 人員, 前額 的圖片  自動產生的描述"/>
          <p:cNvSpPr/>
          <p:nvPr/>
        </p:nvSpPr>
        <p:spPr>
          <a:xfrm>
            <a:off x="10579853" y="3427992"/>
            <a:ext cx="3155290" cy="4210468"/>
          </a:xfrm>
          <a:custGeom>
            <a:avLst/>
            <a:gdLst/>
            <a:ahLst/>
            <a:cxnLst/>
            <a:rect l="l" t="t" r="r" b="b"/>
            <a:pathLst>
              <a:path w="3155290" h="4210468">
                <a:moveTo>
                  <a:pt x="0" y="0"/>
                </a:moveTo>
                <a:lnTo>
                  <a:pt x="3155289" y="0"/>
                </a:lnTo>
                <a:lnTo>
                  <a:pt x="3155289" y="4210468"/>
                </a:lnTo>
                <a:lnTo>
                  <a:pt x="0" y="42104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 rot="-434075">
            <a:off x="9048374" y="1897088"/>
            <a:ext cx="6473083" cy="7273128"/>
          </a:xfrm>
          <a:custGeom>
            <a:avLst/>
            <a:gdLst/>
            <a:ahLst/>
            <a:cxnLst/>
            <a:rect l="l" t="t" r="r" b="b"/>
            <a:pathLst>
              <a:path w="6473083" h="7273128">
                <a:moveTo>
                  <a:pt x="0" y="0"/>
                </a:moveTo>
                <a:lnTo>
                  <a:pt x="6473083" y="0"/>
                </a:lnTo>
                <a:lnTo>
                  <a:pt x="6473083" y="7273128"/>
                </a:lnTo>
                <a:lnTo>
                  <a:pt x="0" y="7273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TextBox 12"/>
          <p:cNvSpPr txBox="1"/>
          <p:nvPr/>
        </p:nvSpPr>
        <p:spPr>
          <a:xfrm>
            <a:off x="878113" y="197595"/>
            <a:ext cx="6821511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999" dirty="0" err="1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系所主任</a:t>
            </a:r>
            <a:endParaRPr lang="en-US" sz="9999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390515" y="7681208"/>
            <a:ext cx="3788802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 dirty="0" err="1">
                <a:latin typeface="可画软糖体-繁"/>
                <a:ea typeface="可画软糖体-繁"/>
                <a:cs typeface="可画软糖体-繁"/>
                <a:sym typeface="可画软糖体-繁"/>
              </a:rPr>
              <a:t>林江峰教授</a:t>
            </a:r>
            <a:endParaRPr lang="en-US" sz="5600" dirty="0"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213657" y="2599526"/>
            <a:ext cx="6207100" cy="584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6600" dirty="0" err="1">
                <a:solidFill>
                  <a:srgbClr val="104D7E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專長領域</a:t>
            </a:r>
            <a:endParaRPr lang="en-US" sz="6600" dirty="0">
              <a:solidFill>
                <a:srgbClr val="104D7E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algn="l">
              <a:lnSpc>
                <a:spcPts val="5040"/>
              </a:lnSpc>
            </a:pPr>
            <a:endParaRPr lang="en-US" sz="6600" dirty="0">
              <a:solidFill>
                <a:srgbClr val="104D7E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906780" lvl="1" indent="-453390" algn="l">
              <a:lnSpc>
                <a:spcPts val="5040"/>
              </a:lnSpc>
              <a:buFont typeface="Arial"/>
              <a:buChar char="•"/>
            </a:pPr>
            <a:r>
              <a:rPr lang="en-US" sz="600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銀行金融實務</a:t>
            </a:r>
            <a:endParaRPr lang="en-US" sz="600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algn="l">
              <a:lnSpc>
                <a:spcPts val="5040"/>
              </a:lnSpc>
            </a:pPr>
            <a:endParaRPr lang="en-US" sz="600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906780" lvl="1" indent="-453390" algn="l">
              <a:lnSpc>
                <a:spcPts val="5040"/>
              </a:lnSpc>
              <a:buFont typeface="Arial"/>
              <a:buChar char="•"/>
            </a:pPr>
            <a:r>
              <a:rPr lang="en-US" sz="600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國際商務談判</a:t>
            </a:r>
            <a:endParaRPr lang="en-US" sz="600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algn="l">
              <a:lnSpc>
                <a:spcPts val="5040"/>
              </a:lnSpc>
            </a:pPr>
            <a:endParaRPr lang="en-US" sz="600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906780" lvl="1" indent="-453390" algn="l">
              <a:lnSpc>
                <a:spcPts val="5040"/>
              </a:lnSpc>
              <a:buFont typeface="Arial"/>
              <a:buChar char="•"/>
            </a:pPr>
            <a:r>
              <a:rPr lang="en-US" sz="600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商事法</a:t>
            </a:r>
            <a:endParaRPr lang="en-US" sz="600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algn="l">
              <a:lnSpc>
                <a:spcPts val="5040"/>
              </a:lnSpc>
            </a:pPr>
            <a:endParaRPr lang="en-US" sz="600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  <a:p>
            <a:pPr marL="906780" lvl="1" indent="-453390" algn="l">
              <a:lnSpc>
                <a:spcPts val="5040"/>
              </a:lnSpc>
              <a:buFont typeface="Arial"/>
              <a:buChar char="•"/>
            </a:pPr>
            <a:r>
              <a:rPr lang="en-US" sz="6000" dirty="0" err="1">
                <a:solidFill>
                  <a:srgbClr val="191919"/>
                </a:solidFill>
                <a:latin typeface="可画软糖体-繁" panose="02020500000000000000" charset="-122"/>
                <a:ea typeface="可画软糖体-繁" panose="02020500000000000000" charset="-122"/>
                <a:cs typeface="Arimo Bold"/>
                <a:sym typeface="Arimo Bold"/>
              </a:rPr>
              <a:t>國際企業投資</a:t>
            </a:r>
            <a:endParaRPr lang="en-US" sz="600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Arimo Bold"/>
              <a:sym typeface="Arimo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309860" y="7264718"/>
            <a:ext cx="514350" cy="304800"/>
            <a:chOff x="0" y="0"/>
            <a:chExt cx="685800" cy="40640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588010" cy="311150"/>
            </a:xfrm>
            <a:custGeom>
              <a:avLst/>
              <a:gdLst/>
              <a:ahLst/>
              <a:cxnLst/>
              <a:rect l="l" t="t" r="r" b="b"/>
              <a:pathLst>
                <a:path w="588010" h="311150">
                  <a:moveTo>
                    <a:pt x="455930" y="205740"/>
                  </a:moveTo>
                  <a:cubicBezTo>
                    <a:pt x="167640" y="191770"/>
                    <a:pt x="165100" y="182880"/>
                    <a:pt x="166370" y="175260"/>
                  </a:cubicBezTo>
                  <a:cubicBezTo>
                    <a:pt x="166370" y="167640"/>
                    <a:pt x="172720" y="157480"/>
                    <a:pt x="182880" y="152400"/>
                  </a:cubicBezTo>
                  <a:cubicBezTo>
                    <a:pt x="212090" y="137160"/>
                    <a:pt x="317500" y="143510"/>
                    <a:pt x="374650" y="148590"/>
                  </a:cubicBezTo>
                  <a:cubicBezTo>
                    <a:pt x="420370" y="152400"/>
                    <a:pt x="472440" y="161290"/>
                    <a:pt x="499110" y="175260"/>
                  </a:cubicBezTo>
                  <a:cubicBezTo>
                    <a:pt x="516890" y="184150"/>
                    <a:pt x="532130" y="195580"/>
                    <a:pt x="533400" y="207010"/>
                  </a:cubicBezTo>
                  <a:cubicBezTo>
                    <a:pt x="535940" y="215900"/>
                    <a:pt x="530860" y="229870"/>
                    <a:pt x="518160" y="236220"/>
                  </a:cubicBezTo>
                  <a:cubicBezTo>
                    <a:pt x="481330" y="259080"/>
                    <a:pt x="241300" y="252730"/>
                    <a:pt x="210820" y="224790"/>
                  </a:cubicBezTo>
                  <a:cubicBezTo>
                    <a:pt x="200660" y="215900"/>
                    <a:pt x="198120" y="194310"/>
                    <a:pt x="205740" y="187960"/>
                  </a:cubicBezTo>
                  <a:cubicBezTo>
                    <a:pt x="229870" y="165100"/>
                    <a:pt x="534670" y="255270"/>
                    <a:pt x="533400" y="261620"/>
                  </a:cubicBezTo>
                  <a:cubicBezTo>
                    <a:pt x="533400" y="269240"/>
                    <a:pt x="163830" y="240030"/>
                    <a:pt x="115570" y="215900"/>
                  </a:cubicBezTo>
                  <a:cubicBezTo>
                    <a:pt x="102870" y="209550"/>
                    <a:pt x="96520" y="201930"/>
                    <a:pt x="96520" y="194310"/>
                  </a:cubicBezTo>
                  <a:cubicBezTo>
                    <a:pt x="96520" y="185420"/>
                    <a:pt x="106680" y="172720"/>
                    <a:pt x="121920" y="165100"/>
                  </a:cubicBezTo>
                  <a:cubicBezTo>
                    <a:pt x="168910" y="143510"/>
                    <a:pt x="400050" y="133350"/>
                    <a:pt x="455930" y="151130"/>
                  </a:cubicBezTo>
                  <a:cubicBezTo>
                    <a:pt x="477520" y="157480"/>
                    <a:pt x="496570" y="172720"/>
                    <a:pt x="496570" y="182880"/>
                  </a:cubicBezTo>
                  <a:cubicBezTo>
                    <a:pt x="495300" y="191770"/>
                    <a:pt x="474980" y="203200"/>
                    <a:pt x="459740" y="207010"/>
                  </a:cubicBezTo>
                  <a:cubicBezTo>
                    <a:pt x="440690" y="212090"/>
                    <a:pt x="403860" y="213360"/>
                    <a:pt x="387350" y="203200"/>
                  </a:cubicBezTo>
                  <a:cubicBezTo>
                    <a:pt x="373380" y="194310"/>
                    <a:pt x="365760" y="175260"/>
                    <a:pt x="360680" y="158750"/>
                  </a:cubicBezTo>
                  <a:cubicBezTo>
                    <a:pt x="355600" y="138430"/>
                    <a:pt x="350520" y="102870"/>
                    <a:pt x="359410" y="87630"/>
                  </a:cubicBezTo>
                  <a:cubicBezTo>
                    <a:pt x="365760" y="77470"/>
                    <a:pt x="379730" y="68580"/>
                    <a:pt x="393700" y="69850"/>
                  </a:cubicBezTo>
                  <a:cubicBezTo>
                    <a:pt x="415290" y="73660"/>
                    <a:pt x="458470" y="124460"/>
                    <a:pt x="473710" y="143510"/>
                  </a:cubicBezTo>
                  <a:cubicBezTo>
                    <a:pt x="481330" y="152400"/>
                    <a:pt x="487680" y="158750"/>
                    <a:pt x="487680" y="167640"/>
                  </a:cubicBezTo>
                  <a:cubicBezTo>
                    <a:pt x="488950" y="176530"/>
                    <a:pt x="482600" y="195580"/>
                    <a:pt x="476250" y="196850"/>
                  </a:cubicBezTo>
                  <a:cubicBezTo>
                    <a:pt x="463550" y="199390"/>
                    <a:pt x="419100" y="152400"/>
                    <a:pt x="408940" y="127000"/>
                  </a:cubicBezTo>
                  <a:cubicBezTo>
                    <a:pt x="400050" y="105410"/>
                    <a:pt x="400050" y="68580"/>
                    <a:pt x="410210" y="55880"/>
                  </a:cubicBezTo>
                  <a:cubicBezTo>
                    <a:pt x="416560" y="48260"/>
                    <a:pt x="431800" y="44450"/>
                    <a:pt x="441960" y="48260"/>
                  </a:cubicBezTo>
                  <a:cubicBezTo>
                    <a:pt x="453390" y="52070"/>
                    <a:pt x="462280" y="69850"/>
                    <a:pt x="473710" y="88900"/>
                  </a:cubicBezTo>
                  <a:cubicBezTo>
                    <a:pt x="494030" y="119380"/>
                    <a:pt x="543560" y="218440"/>
                    <a:pt x="535940" y="224790"/>
                  </a:cubicBezTo>
                  <a:cubicBezTo>
                    <a:pt x="533400" y="227330"/>
                    <a:pt x="520700" y="209550"/>
                    <a:pt x="506730" y="203200"/>
                  </a:cubicBezTo>
                  <a:cubicBezTo>
                    <a:pt x="482600" y="193040"/>
                    <a:pt x="426720" y="194310"/>
                    <a:pt x="397510" y="179070"/>
                  </a:cubicBezTo>
                  <a:cubicBezTo>
                    <a:pt x="373380" y="166370"/>
                    <a:pt x="355600" y="134620"/>
                    <a:pt x="339090" y="128270"/>
                  </a:cubicBezTo>
                  <a:cubicBezTo>
                    <a:pt x="327660" y="124460"/>
                    <a:pt x="321310" y="124460"/>
                    <a:pt x="309880" y="128270"/>
                  </a:cubicBezTo>
                  <a:cubicBezTo>
                    <a:pt x="280670" y="137160"/>
                    <a:pt x="229870" y="195580"/>
                    <a:pt x="185420" y="215900"/>
                  </a:cubicBezTo>
                  <a:cubicBezTo>
                    <a:pt x="143510" y="234950"/>
                    <a:pt x="85090" y="248920"/>
                    <a:pt x="52070" y="247650"/>
                  </a:cubicBezTo>
                  <a:cubicBezTo>
                    <a:pt x="31750" y="247650"/>
                    <a:pt x="8890" y="242570"/>
                    <a:pt x="3810" y="233680"/>
                  </a:cubicBezTo>
                  <a:cubicBezTo>
                    <a:pt x="0" y="226060"/>
                    <a:pt x="5080" y="212090"/>
                    <a:pt x="15240" y="201930"/>
                  </a:cubicBezTo>
                  <a:cubicBezTo>
                    <a:pt x="40640" y="175260"/>
                    <a:pt x="149860" y="138430"/>
                    <a:pt x="214630" y="123190"/>
                  </a:cubicBezTo>
                  <a:cubicBezTo>
                    <a:pt x="270510" y="110490"/>
                    <a:pt x="349250" y="101600"/>
                    <a:pt x="377190" y="111760"/>
                  </a:cubicBezTo>
                  <a:cubicBezTo>
                    <a:pt x="388620" y="115570"/>
                    <a:pt x="396240" y="123190"/>
                    <a:pt x="397510" y="132080"/>
                  </a:cubicBezTo>
                  <a:cubicBezTo>
                    <a:pt x="398780" y="139700"/>
                    <a:pt x="394970" y="148590"/>
                    <a:pt x="386080" y="157480"/>
                  </a:cubicBezTo>
                  <a:cubicBezTo>
                    <a:pt x="360680" y="185420"/>
                    <a:pt x="240030" y="240030"/>
                    <a:pt x="182880" y="261620"/>
                  </a:cubicBezTo>
                  <a:cubicBezTo>
                    <a:pt x="143510" y="275590"/>
                    <a:pt x="105410" y="290830"/>
                    <a:pt x="82550" y="285750"/>
                  </a:cubicBezTo>
                  <a:cubicBezTo>
                    <a:pt x="67310" y="281940"/>
                    <a:pt x="55880" y="269240"/>
                    <a:pt x="50800" y="256540"/>
                  </a:cubicBezTo>
                  <a:cubicBezTo>
                    <a:pt x="44450" y="241300"/>
                    <a:pt x="48260" y="217170"/>
                    <a:pt x="55880" y="199390"/>
                  </a:cubicBezTo>
                  <a:cubicBezTo>
                    <a:pt x="64770" y="180340"/>
                    <a:pt x="83820" y="161290"/>
                    <a:pt x="102870" y="147320"/>
                  </a:cubicBezTo>
                  <a:cubicBezTo>
                    <a:pt x="124460" y="133350"/>
                    <a:pt x="143510" y="124460"/>
                    <a:pt x="179070" y="116840"/>
                  </a:cubicBezTo>
                  <a:cubicBezTo>
                    <a:pt x="251460" y="102870"/>
                    <a:pt x="518160" y="105410"/>
                    <a:pt x="520700" y="115570"/>
                  </a:cubicBezTo>
                  <a:cubicBezTo>
                    <a:pt x="520700" y="119380"/>
                    <a:pt x="496570" y="128270"/>
                    <a:pt x="478790" y="130810"/>
                  </a:cubicBezTo>
                  <a:cubicBezTo>
                    <a:pt x="449580" y="135890"/>
                    <a:pt x="382270" y="139700"/>
                    <a:pt x="359410" y="123190"/>
                  </a:cubicBezTo>
                  <a:cubicBezTo>
                    <a:pt x="342900" y="111760"/>
                    <a:pt x="335280" y="82550"/>
                    <a:pt x="336550" y="64770"/>
                  </a:cubicBezTo>
                  <a:cubicBezTo>
                    <a:pt x="337820" y="45720"/>
                    <a:pt x="355600" y="22860"/>
                    <a:pt x="365760" y="12700"/>
                  </a:cubicBezTo>
                  <a:cubicBezTo>
                    <a:pt x="373380" y="6350"/>
                    <a:pt x="379730" y="1270"/>
                    <a:pt x="387350" y="2540"/>
                  </a:cubicBezTo>
                  <a:cubicBezTo>
                    <a:pt x="393700" y="2540"/>
                    <a:pt x="403860" y="7620"/>
                    <a:pt x="407670" y="12700"/>
                  </a:cubicBezTo>
                  <a:cubicBezTo>
                    <a:pt x="411480" y="19050"/>
                    <a:pt x="414020" y="27940"/>
                    <a:pt x="410210" y="36830"/>
                  </a:cubicBezTo>
                  <a:cubicBezTo>
                    <a:pt x="401320" y="57150"/>
                    <a:pt x="344170" y="97790"/>
                    <a:pt x="309880" y="118110"/>
                  </a:cubicBezTo>
                  <a:cubicBezTo>
                    <a:pt x="279400" y="135890"/>
                    <a:pt x="243840" y="153670"/>
                    <a:pt x="215900" y="157480"/>
                  </a:cubicBezTo>
                  <a:cubicBezTo>
                    <a:pt x="195580" y="161290"/>
                    <a:pt x="167640" y="161290"/>
                    <a:pt x="160020" y="152400"/>
                  </a:cubicBezTo>
                  <a:cubicBezTo>
                    <a:pt x="152400" y="144780"/>
                    <a:pt x="151130" y="127000"/>
                    <a:pt x="158750" y="114300"/>
                  </a:cubicBezTo>
                  <a:cubicBezTo>
                    <a:pt x="176530" y="86360"/>
                    <a:pt x="279400" y="41910"/>
                    <a:pt x="332740" y="27940"/>
                  </a:cubicBezTo>
                  <a:cubicBezTo>
                    <a:pt x="374650" y="16510"/>
                    <a:pt x="427990" y="12700"/>
                    <a:pt x="450850" y="21590"/>
                  </a:cubicBezTo>
                  <a:cubicBezTo>
                    <a:pt x="461010" y="25400"/>
                    <a:pt x="468630" y="34290"/>
                    <a:pt x="469900" y="41910"/>
                  </a:cubicBezTo>
                  <a:cubicBezTo>
                    <a:pt x="471170" y="49530"/>
                    <a:pt x="467360" y="59690"/>
                    <a:pt x="462280" y="64770"/>
                  </a:cubicBezTo>
                  <a:cubicBezTo>
                    <a:pt x="455930" y="69850"/>
                    <a:pt x="443230" y="72390"/>
                    <a:pt x="436880" y="69850"/>
                  </a:cubicBezTo>
                  <a:cubicBezTo>
                    <a:pt x="429260" y="67310"/>
                    <a:pt x="421640" y="59690"/>
                    <a:pt x="420370" y="52070"/>
                  </a:cubicBezTo>
                  <a:cubicBezTo>
                    <a:pt x="419100" y="44450"/>
                    <a:pt x="425450" y="29210"/>
                    <a:pt x="431800" y="24130"/>
                  </a:cubicBezTo>
                  <a:cubicBezTo>
                    <a:pt x="436880" y="20320"/>
                    <a:pt x="449580" y="20320"/>
                    <a:pt x="455930" y="22860"/>
                  </a:cubicBezTo>
                  <a:cubicBezTo>
                    <a:pt x="462280" y="25400"/>
                    <a:pt x="468630" y="34290"/>
                    <a:pt x="469900" y="41910"/>
                  </a:cubicBezTo>
                  <a:cubicBezTo>
                    <a:pt x="469900" y="49530"/>
                    <a:pt x="462280" y="64770"/>
                    <a:pt x="455930" y="68580"/>
                  </a:cubicBezTo>
                  <a:cubicBezTo>
                    <a:pt x="449580" y="72390"/>
                    <a:pt x="438150" y="71120"/>
                    <a:pt x="431800" y="67310"/>
                  </a:cubicBezTo>
                  <a:cubicBezTo>
                    <a:pt x="425450" y="63500"/>
                    <a:pt x="419100" y="54610"/>
                    <a:pt x="419100" y="46990"/>
                  </a:cubicBezTo>
                  <a:cubicBezTo>
                    <a:pt x="419100" y="40640"/>
                    <a:pt x="422910" y="29210"/>
                    <a:pt x="429260" y="25400"/>
                  </a:cubicBezTo>
                  <a:cubicBezTo>
                    <a:pt x="435610" y="21590"/>
                    <a:pt x="449580" y="20320"/>
                    <a:pt x="455930" y="22860"/>
                  </a:cubicBezTo>
                  <a:cubicBezTo>
                    <a:pt x="462280" y="26670"/>
                    <a:pt x="469900" y="35560"/>
                    <a:pt x="469900" y="41910"/>
                  </a:cubicBezTo>
                  <a:cubicBezTo>
                    <a:pt x="469900" y="49530"/>
                    <a:pt x="466090" y="62230"/>
                    <a:pt x="457200" y="68580"/>
                  </a:cubicBezTo>
                  <a:cubicBezTo>
                    <a:pt x="439420" y="80010"/>
                    <a:pt x="387350" y="66040"/>
                    <a:pt x="347980" y="76200"/>
                  </a:cubicBezTo>
                  <a:cubicBezTo>
                    <a:pt x="295910" y="90170"/>
                    <a:pt x="203200" y="157480"/>
                    <a:pt x="176530" y="158750"/>
                  </a:cubicBezTo>
                  <a:cubicBezTo>
                    <a:pt x="167640" y="158750"/>
                    <a:pt x="163830" y="156210"/>
                    <a:pt x="160020" y="152400"/>
                  </a:cubicBezTo>
                  <a:cubicBezTo>
                    <a:pt x="154940" y="147320"/>
                    <a:pt x="149860" y="137160"/>
                    <a:pt x="151130" y="130810"/>
                  </a:cubicBezTo>
                  <a:cubicBezTo>
                    <a:pt x="152400" y="123190"/>
                    <a:pt x="156210" y="115570"/>
                    <a:pt x="163830" y="110490"/>
                  </a:cubicBezTo>
                  <a:cubicBezTo>
                    <a:pt x="179070" y="101600"/>
                    <a:pt x="213360" y="107950"/>
                    <a:pt x="241300" y="96520"/>
                  </a:cubicBezTo>
                  <a:cubicBezTo>
                    <a:pt x="284480" y="80010"/>
                    <a:pt x="359410" y="0"/>
                    <a:pt x="387350" y="2540"/>
                  </a:cubicBezTo>
                  <a:cubicBezTo>
                    <a:pt x="400050" y="2540"/>
                    <a:pt x="408940" y="13970"/>
                    <a:pt x="412750" y="24130"/>
                  </a:cubicBezTo>
                  <a:cubicBezTo>
                    <a:pt x="416560" y="38100"/>
                    <a:pt x="392430" y="67310"/>
                    <a:pt x="401320" y="78740"/>
                  </a:cubicBezTo>
                  <a:cubicBezTo>
                    <a:pt x="414020" y="96520"/>
                    <a:pt x="508000" y="76200"/>
                    <a:pt x="532130" y="86360"/>
                  </a:cubicBezTo>
                  <a:cubicBezTo>
                    <a:pt x="542290" y="90170"/>
                    <a:pt x="549910" y="93980"/>
                    <a:pt x="552450" y="101600"/>
                  </a:cubicBezTo>
                  <a:cubicBezTo>
                    <a:pt x="556260" y="114300"/>
                    <a:pt x="554990" y="144780"/>
                    <a:pt x="537210" y="157480"/>
                  </a:cubicBezTo>
                  <a:cubicBezTo>
                    <a:pt x="495300" y="190500"/>
                    <a:pt x="266700" y="149860"/>
                    <a:pt x="194310" y="166370"/>
                  </a:cubicBezTo>
                  <a:cubicBezTo>
                    <a:pt x="158750" y="173990"/>
                    <a:pt x="130810" y="185420"/>
                    <a:pt x="116840" y="200660"/>
                  </a:cubicBezTo>
                  <a:cubicBezTo>
                    <a:pt x="107950" y="209550"/>
                    <a:pt x="100330" y="227330"/>
                    <a:pt x="104140" y="232410"/>
                  </a:cubicBezTo>
                  <a:cubicBezTo>
                    <a:pt x="114300" y="241300"/>
                    <a:pt x="209550" y="195580"/>
                    <a:pt x="256540" y="173990"/>
                  </a:cubicBezTo>
                  <a:cubicBezTo>
                    <a:pt x="298450" y="154940"/>
                    <a:pt x="346710" y="109220"/>
                    <a:pt x="370840" y="110490"/>
                  </a:cubicBezTo>
                  <a:cubicBezTo>
                    <a:pt x="383540" y="111760"/>
                    <a:pt x="396240" y="123190"/>
                    <a:pt x="397510" y="132080"/>
                  </a:cubicBezTo>
                  <a:cubicBezTo>
                    <a:pt x="400050" y="139700"/>
                    <a:pt x="392430" y="152400"/>
                    <a:pt x="381000" y="160020"/>
                  </a:cubicBezTo>
                  <a:cubicBezTo>
                    <a:pt x="350520" y="180340"/>
                    <a:pt x="231140" y="168910"/>
                    <a:pt x="168910" y="186690"/>
                  </a:cubicBezTo>
                  <a:cubicBezTo>
                    <a:pt x="115570" y="200660"/>
                    <a:pt x="55880" y="251460"/>
                    <a:pt x="27940" y="248920"/>
                  </a:cubicBezTo>
                  <a:cubicBezTo>
                    <a:pt x="16510" y="248920"/>
                    <a:pt x="6350" y="241300"/>
                    <a:pt x="3810" y="233680"/>
                  </a:cubicBezTo>
                  <a:cubicBezTo>
                    <a:pt x="1270" y="226060"/>
                    <a:pt x="5080" y="210820"/>
                    <a:pt x="15240" y="201930"/>
                  </a:cubicBezTo>
                  <a:cubicBezTo>
                    <a:pt x="36830" y="182880"/>
                    <a:pt x="119380" y="189230"/>
                    <a:pt x="163830" y="168910"/>
                  </a:cubicBezTo>
                  <a:cubicBezTo>
                    <a:pt x="207010" y="149860"/>
                    <a:pt x="250190" y="101600"/>
                    <a:pt x="281940" y="86360"/>
                  </a:cubicBezTo>
                  <a:cubicBezTo>
                    <a:pt x="300990" y="76200"/>
                    <a:pt x="314960" y="71120"/>
                    <a:pt x="328930" y="71120"/>
                  </a:cubicBezTo>
                  <a:cubicBezTo>
                    <a:pt x="342900" y="71120"/>
                    <a:pt x="354330" y="77470"/>
                    <a:pt x="367030" y="85090"/>
                  </a:cubicBezTo>
                  <a:cubicBezTo>
                    <a:pt x="382270" y="95250"/>
                    <a:pt x="389890" y="119380"/>
                    <a:pt x="410210" y="129540"/>
                  </a:cubicBezTo>
                  <a:cubicBezTo>
                    <a:pt x="434340" y="143510"/>
                    <a:pt x="482600" y="139700"/>
                    <a:pt x="508000" y="148590"/>
                  </a:cubicBezTo>
                  <a:cubicBezTo>
                    <a:pt x="528320" y="156210"/>
                    <a:pt x="543560" y="165100"/>
                    <a:pt x="556260" y="173990"/>
                  </a:cubicBezTo>
                  <a:cubicBezTo>
                    <a:pt x="565150" y="181610"/>
                    <a:pt x="574040" y="186690"/>
                    <a:pt x="579120" y="195580"/>
                  </a:cubicBezTo>
                  <a:cubicBezTo>
                    <a:pt x="585470" y="207010"/>
                    <a:pt x="588010" y="223520"/>
                    <a:pt x="588010" y="237490"/>
                  </a:cubicBezTo>
                  <a:cubicBezTo>
                    <a:pt x="586740" y="250190"/>
                    <a:pt x="584200" y="265430"/>
                    <a:pt x="576580" y="273050"/>
                  </a:cubicBezTo>
                  <a:cubicBezTo>
                    <a:pt x="568960" y="280670"/>
                    <a:pt x="553720" y="285750"/>
                    <a:pt x="542290" y="284480"/>
                  </a:cubicBezTo>
                  <a:cubicBezTo>
                    <a:pt x="527050" y="281940"/>
                    <a:pt x="509270" y="269240"/>
                    <a:pt x="494030" y="251460"/>
                  </a:cubicBezTo>
                  <a:cubicBezTo>
                    <a:pt x="467360" y="218440"/>
                    <a:pt x="410210" y="106680"/>
                    <a:pt x="420370" y="85090"/>
                  </a:cubicBezTo>
                  <a:cubicBezTo>
                    <a:pt x="425450" y="76200"/>
                    <a:pt x="447040" y="72390"/>
                    <a:pt x="453390" y="76200"/>
                  </a:cubicBezTo>
                  <a:cubicBezTo>
                    <a:pt x="458470" y="80010"/>
                    <a:pt x="450850" y="93980"/>
                    <a:pt x="454660" y="106680"/>
                  </a:cubicBezTo>
                  <a:cubicBezTo>
                    <a:pt x="463550" y="127000"/>
                    <a:pt x="513080" y="163830"/>
                    <a:pt x="516890" y="184150"/>
                  </a:cubicBezTo>
                  <a:cubicBezTo>
                    <a:pt x="518160" y="194310"/>
                    <a:pt x="513080" y="207010"/>
                    <a:pt x="506730" y="212090"/>
                  </a:cubicBezTo>
                  <a:cubicBezTo>
                    <a:pt x="499110" y="218440"/>
                    <a:pt x="482600" y="219710"/>
                    <a:pt x="472440" y="217170"/>
                  </a:cubicBezTo>
                  <a:cubicBezTo>
                    <a:pt x="462280" y="215900"/>
                    <a:pt x="457200" y="208280"/>
                    <a:pt x="448310" y="199390"/>
                  </a:cubicBezTo>
                  <a:cubicBezTo>
                    <a:pt x="426720" y="179070"/>
                    <a:pt x="356870" y="116840"/>
                    <a:pt x="359410" y="93980"/>
                  </a:cubicBezTo>
                  <a:cubicBezTo>
                    <a:pt x="359410" y="82550"/>
                    <a:pt x="378460" y="68580"/>
                    <a:pt x="387350" y="68580"/>
                  </a:cubicBezTo>
                  <a:cubicBezTo>
                    <a:pt x="394970" y="68580"/>
                    <a:pt x="405130" y="78740"/>
                    <a:pt x="408940" y="87630"/>
                  </a:cubicBezTo>
                  <a:cubicBezTo>
                    <a:pt x="415290" y="102870"/>
                    <a:pt x="396240" y="152400"/>
                    <a:pt x="403860" y="160020"/>
                  </a:cubicBezTo>
                  <a:cubicBezTo>
                    <a:pt x="410210" y="165100"/>
                    <a:pt x="424180" y="154940"/>
                    <a:pt x="431800" y="157480"/>
                  </a:cubicBezTo>
                  <a:cubicBezTo>
                    <a:pt x="439420" y="158750"/>
                    <a:pt x="448310" y="166370"/>
                    <a:pt x="453390" y="173990"/>
                  </a:cubicBezTo>
                  <a:cubicBezTo>
                    <a:pt x="457200" y="181610"/>
                    <a:pt x="462280" y="194310"/>
                    <a:pt x="455930" y="201930"/>
                  </a:cubicBezTo>
                  <a:cubicBezTo>
                    <a:pt x="439420" y="222250"/>
                    <a:pt x="304800" y="215900"/>
                    <a:pt x="241300" y="215900"/>
                  </a:cubicBezTo>
                  <a:cubicBezTo>
                    <a:pt x="190500" y="217170"/>
                    <a:pt x="123190" y="224790"/>
                    <a:pt x="105410" y="209550"/>
                  </a:cubicBezTo>
                  <a:cubicBezTo>
                    <a:pt x="96520" y="203200"/>
                    <a:pt x="95250" y="189230"/>
                    <a:pt x="97790" y="181610"/>
                  </a:cubicBezTo>
                  <a:cubicBezTo>
                    <a:pt x="101600" y="173990"/>
                    <a:pt x="107950" y="168910"/>
                    <a:pt x="121920" y="165100"/>
                  </a:cubicBezTo>
                  <a:cubicBezTo>
                    <a:pt x="168910" y="153670"/>
                    <a:pt x="406400" y="184150"/>
                    <a:pt x="471170" y="195580"/>
                  </a:cubicBezTo>
                  <a:cubicBezTo>
                    <a:pt x="497840" y="200660"/>
                    <a:pt x="509270" y="201930"/>
                    <a:pt x="524510" y="209550"/>
                  </a:cubicBezTo>
                  <a:cubicBezTo>
                    <a:pt x="537210" y="217170"/>
                    <a:pt x="551180" y="224790"/>
                    <a:pt x="557530" y="236220"/>
                  </a:cubicBezTo>
                  <a:cubicBezTo>
                    <a:pt x="563880" y="247650"/>
                    <a:pt x="567690" y="265430"/>
                    <a:pt x="565150" y="278130"/>
                  </a:cubicBezTo>
                  <a:cubicBezTo>
                    <a:pt x="563880" y="288290"/>
                    <a:pt x="558800" y="300990"/>
                    <a:pt x="551180" y="306070"/>
                  </a:cubicBezTo>
                  <a:cubicBezTo>
                    <a:pt x="541020" y="311150"/>
                    <a:pt x="527050" y="308610"/>
                    <a:pt x="509270" y="306070"/>
                  </a:cubicBezTo>
                  <a:cubicBezTo>
                    <a:pt x="469900" y="303530"/>
                    <a:pt x="387350" y="285750"/>
                    <a:pt x="331470" y="271780"/>
                  </a:cubicBezTo>
                  <a:cubicBezTo>
                    <a:pt x="279400" y="257810"/>
                    <a:pt x="201930" y="243840"/>
                    <a:pt x="181610" y="223520"/>
                  </a:cubicBezTo>
                  <a:cubicBezTo>
                    <a:pt x="172720" y="214630"/>
                    <a:pt x="168910" y="201930"/>
                    <a:pt x="172720" y="193040"/>
                  </a:cubicBezTo>
                  <a:cubicBezTo>
                    <a:pt x="177800" y="184150"/>
                    <a:pt x="196850" y="177800"/>
                    <a:pt x="219710" y="173990"/>
                  </a:cubicBezTo>
                  <a:cubicBezTo>
                    <a:pt x="276860" y="165100"/>
                    <a:pt x="491490" y="171450"/>
                    <a:pt x="523240" y="191770"/>
                  </a:cubicBezTo>
                  <a:cubicBezTo>
                    <a:pt x="532130" y="198120"/>
                    <a:pt x="535940" y="205740"/>
                    <a:pt x="534670" y="213360"/>
                  </a:cubicBezTo>
                  <a:cubicBezTo>
                    <a:pt x="533400" y="220980"/>
                    <a:pt x="519430" y="236220"/>
                    <a:pt x="506730" y="238760"/>
                  </a:cubicBezTo>
                  <a:cubicBezTo>
                    <a:pt x="485140" y="242570"/>
                    <a:pt x="450850" y="208280"/>
                    <a:pt x="411480" y="200660"/>
                  </a:cubicBezTo>
                  <a:cubicBezTo>
                    <a:pt x="353060" y="190500"/>
                    <a:pt x="222250" y="217170"/>
                    <a:pt x="187960" y="201930"/>
                  </a:cubicBezTo>
                  <a:cubicBezTo>
                    <a:pt x="173990" y="195580"/>
                    <a:pt x="166370" y="184150"/>
                    <a:pt x="166370" y="175260"/>
                  </a:cubicBezTo>
                  <a:cubicBezTo>
                    <a:pt x="166370" y="167640"/>
                    <a:pt x="175260" y="157480"/>
                    <a:pt x="189230" y="151130"/>
                  </a:cubicBezTo>
                  <a:cubicBezTo>
                    <a:pt x="228600" y="134620"/>
                    <a:pt x="425450" y="135890"/>
                    <a:pt x="462280" y="156210"/>
                  </a:cubicBezTo>
                  <a:cubicBezTo>
                    <a:pt x="474980" y="162560"/>
                    <a:pt x="482600" y="175260"/>
                    <a:pt x="481330" y="182880"/>
                  </a:cubicBezTo>
                  <a:cubicBezTo>
                    <a:pt x="480060" y="191770"/>
                    <a:pt x="455930" y="205740"/>
                    <a:pt x="455930" y="205740"/>
                  </a:cubicBezTo>
                </a:path>
              </a:pathLst>
            </a:custGeom>
            <a:solidFill>
              <a:srgbClr val="D0CEC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57873" y="7287578"/>
            <a:ext cx="271462" cy="270510"/>
            <a:chOff x="0" y="0"/>
            <a:chExt cx="361950" cy="360680"/>
          </a:xfrm>
        </p:grpSpPr>
        <p:sp>
          <p:nvSpPr>
            <p:cNvPr id="18" name="Freeform 18"/>
            <p:cNvSpPr/>
            <p:nvPr/>
          </p:nvSpPr>
          <p:spPr>
            <a:xfrm>
              <a:off x="48260" y="46990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60" h="264160">
                  <a:moveTo>
                    <a:pt x="194310" y="45720"/>
                  </a:moveTo>
                  <a:cubicBezTo>
                    <a:pt x="140970" y="200660"/>
                    <a:pt x="116840" y="198120"/>
                    <a:pt x="107950" y="190500"/>
                  </a:cubicBezTo>
                  <a:cubicBezTo>
                    <a:pt x="100330" y="185420"/>
                    <a:pt x="97790" y="168910"/>
                    <a:pt x="97790" y="156210"/>
                  </a:cubicBezTo>
                  <a:cubicBezTo>
                    <a:pt x="99060" y="144780"/>
                    <a:pt x="102870" y="132080"/>
                    <a:pt x="111760" y="119380"/>
                  </a:cubicBezTo>
                  <a:cubicBezTo>
                    <a:pt x="128270" y="99060"/>
                    <a:pt x="185420" y="77470"/>
                    <a:pt x="205740" y="54610"/>
                  </a:cubicBezTo>
                  <a:cubicBezTo>
                    <a:pt x="218440" y="39370"/>
                    <a:pt x="219710" y="8890"/>
                    <a:pt x="229870" y="3810"/>
                  </a:cubicBezTo>
                  <a:cubicBezTo>
                    <a:pt x="236220" y="0"/>
                    <a:pt x="247650" y="3810"/>
                    <a:pt x="252730" y="8890"/>
                  </a:cubicBezTo>
                  <a:cubicBezTo>
                    <a:pt x="257810" y="12700"/>
                    <a:pt x="264160" y="20320"/>
                    <a:pt x="262890" y="30480"/>
                  </a:cubicBezTo>
                  <a:cubicBezTo>
                    <a:pt x="259080" y="58420"/>
                    <a:pt x="179070" y="161290"/>
                    <a:pt x="143510" y="185420"/>
                  </a:cubicBezTo>
                  <a:cubicBezTo>
                    <a:pt x="124460" y="199390"/>
                    <a:pt x="104140" y="193040"/>
                    <a:pt x="90170" y="201930"/>
                  </a:cubicBezTo>
                  <a:cubicBezTo>
                    <a:pt x="77470" y="209550"/>
                    <a:pt x="72390" y="227330"/>
                    <a:pt x="60960" y="232410"/>
                  </a:cubicBezTo>
                  <a:cubicBezTo>
                    <a:pt x="48260" y="236220"/>
                    <a:pt x="16510" y="231140"/>
                    <a:pt x="15240" y="224790"/>
                  </a:cubicBezTo>
                  <a:cubicBezTo>
                    <a:pt x="12700" y="213360"/>
                    <a:pt x="93980" y="160020"/>
                    <a:pt x="118110" y="156210"/>
                  </a:cubicBezTo>
                  <a:cubicBezTo>
                    <a:pt x="130810" y="154940"/>
                    <a:pt x="142240" y="160020"/>
                    <a:pt x="147320" y="166370"/>
                  </a:cubicBezTo>
                  <a:cubicBezTo>
                    <a:pt x="151130" y="173990"/>
                    <a:pt x="149860" y="190500"/>
                    <a:pt x="144780" y="196850"/>
                  </a:cubicBezTo>
                  <a:cubicBezTo>
                    <a:pt x="140970" y="203200"/>
                    <a:pt x="129540" y="207010"/>
                    <a:pt x="123190" y="205740"/>
                  </a:cubicBezTo>
                  <a:cubicBezTo>
                    <a:pt x="115570" y="204470"/>
                    <a:pt x="106680" y="198120"/>
                    <a:pt x="104140" y="191770"/>
                  </a:cubicBezTo>
                  <a:cubicBezTo>
                    <a:pt x="100330" y="185420"/>
                    <a:pt x="100330" y="173990"/>
                    <a:pt x="104140" y="168910"/>
                  </a:cubicBezTo>
                  <a:cubicBezTo>
                    <a:pt x="106680" y="162560"/>
                    <a:pt x="116840" y="156210"/>
                    <a:pt x="123190" y="154940"/>
                  </a:cubicBezTo>
                  <a:cubicBezTo>
                    <a:pt x="130810" y="154940"/>
                    <a:pt x="140970" y="158750"/>
                    <a:pt x="146050" y="163830"/>
                  </a:cubicBezTo>
                  <a:cubicBezTo>
                    <a:pt x="149860" y="170180"/>
                    <a:pt x="153670" y="179070"/>
                    <a:pt x="149860" y="187960"/>
                  </a:cubicBezTo>
                  <a:cubicBezTo>
                    <a:pt x="142240" y="208280"/>
                    <a:pt x="62230" y="257810"/>
                    <a:pt x="36830" y="261620"/>
                  </a:cubicBezTo>
                  <a:cubicBezTo>
                    <a:pt x="24130" y="264160"/>
                    <a:pt x="12700" y="261620"/>
                    <a:pt x="7620" y="255270"/>
                  </a:cubicBezTo>
                  <a:cubicBezTo>
                    <a:pt x="1270" y="248920"/>
                    <a:pt x="0" y="236220"/>
                    <a:pt x="2540" y="224790"/>
                  </a:cubicBezTo>
                  <a:cubicBezTo>
                    <a:pt x="8890" y="207010"/>
                    <a:pt x="38100" y="176530"/>
                    <a:pt x="57150" y="163830"/>
                  </a:cubicBezTo>
                  <a:cubicBezTo>
                    <a:pt x="74930" y="152400"/>
                    <a:pt x="92710" y="158750"/>
                    <a:pt x="111760" y="146050"/>
                  </a:cubicBezTo>
                  <a:cubicBezTo>
                    <a:pt x="146050" y="121920"/>
                    <a:pt x="196850" y="19050"/>
                    <a:pt x="223520" y="6350"/>
                  </a:cubicBezTo>
                  <a:cubicBezTo>
                    <a:pt x="234950" y="1270"/>
                    <a:pt x="246380" y="3810"/>
                    <a:pt x="252730" y="8890"/>
                  </a:cubicBezTo>
                  <a:cubicBezTo>
                    <a:pt x="259080" y="12700"/>
                    <a:pt x="261620" y="21590"/>
                    <a:pt x="262890" y="30480"/>
                  </a:cubicBezTo>
                  <a:cubicBezTo>
                    <a:pt x="262890" y="43180"/>
                    <a:pt x="255270" y="68580"/>
                    <a:pt x="247650" y="81280"/>
                  </a:cubicBezTo>
                  <a:cubicBezTo>
                    <a:pt x="242570" y="91440"/>
                    <a:pt x="236220" y="93980"/>
                    <a:pt x="226060" y="104140"/>
                  </a:cubicBezTo>
                  <a:cubicBezTo>
                    <a:pt x="208280" y="119380"/>
                    <a:pt x="165100" y="167640"/>
                    <a:pt x="144780" y="168910"/>
                  </a:cubicBezTo>
                  <a:cubicBezTo>
                    <a:pt x="133350" y="168910"/>
                    <a:pt x="120650" y="160020"/>
                    <a:pt x="116840" y="149860"/>
                  </a:cubicBezTo>
                  <a:cubicBezTo>
                    <a:pt x="109220" y="127000"/>
                    <a:pt x="130810" y="44450"/>
                    <a:pt x="147320" y="26670"/>
                  </a:cubicBezTo>
                  <a:cubicBezTo>
                    <a:pt x="156210" y="17780"/>
                    <a:pt x="172720" y="16510"/>
                    <a:pt x="180340" y="19050"/>
                  </a:cubicBezTo>
                  <a:cubicBezTo>
                    <a:pt x="187960" y="22860"/>
                    <a:pt x="194310" y="45720"/>
                    <a:pt x="194310" y="45720"/>
                  </a:cubicBezTo>
                </a:path>
              </a:pathLst>
            </a:custGeom>
            <a:solidFill>
              <a:srgbClr val="E2E1D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443585" y="7171372"/>
            <a:ext cx="421957" cy="362903"/>
            <a:chOff x="0" y="0"/>
            <a:chExt cx="562610" cy="483870"/>
          </a:xfrm>
        </p:grpSpPr>
        <p:sp>
          <p:nvSpPr>
            <p:cNvPr id="20" name="Freeform 20"/>
            <p:cNvSpPr/>
            <p:nvPr/>
          </p:nvSpPr>
          <p:spPr>
            <a:xfrm>
              <a:off x="49530" y="46990"/>
              <a:ext cx="462280" cy="387350"/>
            </a:xfrm>
            <a:custGeom>
              <a:avLst/>
              <a:gdLst/>
              <a:ahLst/>
              <a:cxnLst/>
              <a:rect l="l" t="t" r="r" b="b"/>
              <a:pathLst>
                <a:path w="462280" h="387350">
                  <a:moveTo>
                    <a:pt x="158750" y="19050"/>
                  </a:moveTo>
                  <a:cubicBezTo>
                    <a:pt x="421640" y="201930"/>
                    <a:pt x="440690" y="215900"/>
                    <a:pt x="450850" y="238760"/>
                  </a:cubicBezTo>
                  <a:cubicBezTo>
                    <a:pt x="461010" y="260350"/>
                    <a:pt x="462280" y="290830"/>
                    <a:pt x="458470" y="311150"/>
                  </a:cubicBezTo>
                  <a:cubicBezTo>
                    <a:pt x="454660" y="327660"/>
                    <a:pt x="444500" y="341630"/>
                    <a:pt x="434340" y="353060"/>
                  </a:cubicBezTo>
                  <a:cubicBezTo>
                    <a:pt x="424180" y="364490"/>
                    <a:pt x="408940" y="374650"/>
                    <a:pt x="393700" y="379730"/>
                  </a:cubicBezTo>
                  <a:cubicBezTo>
                    <a:pt x="378460" y="386080"/>
                    <a:pt x="360680" y="387350"/>
                    <a:pt x="345440" y="384810"/>
                  </a:cubicBezTo>
                  <a:cubicBezTo>
                    <a:pt x="328930" y="382270"/>
                    <a:pt x="312420" y="375920"/>
                    <a:pt x="298450" y="365760"/>
                  </a:cubicBezTo>
                  <a:cubicBezTo>
                    <a:pt x="284480" y="353060"/>
                    <a:pt x="267970" y="328930"/>
                    <a:pt x="261620" y="312420"/>
                  </a:cubicBezTo>
                  <a:cubicBezTo>
                    <a:pt x="257810" y="300990"/>
                    <a:pt x="256540" y="292100"/>
                    <a:pt x="259080" y="279400"/>
                  </a:cubicBezTo>
                  <a:cubicBezTo>
                    <a:pt x="260350" y="262890"/>
                    <a:pt x="269240" y="234950"/>
                    <a:pt x="281940" y="219710"/>
                  </a:cubicBezTo>
                  <a:cubicBezTo>
                    <a:pt x="294640" y="203200"/>
                    <a:pt x="317500" y="190500"/>
                    <a:pt x="337820" y="185420"/>
                  </a:cubicBezTo>
                  <a:cubicBezTo>
                    <a:pt x="356870" y="180340"/>
                    <a:pt x="383540" y="182880"/>
                    <a:pt x="402590" y="191770"/>
                  </a:cubicBezTo>
                  <a:cubicBezTo>
                    <a:pt x="420370" y="200660"/>
                    <a:pt x="439420" y="222250"/>
                    <a:pt x="449580" y="236220"/>
                  </a:cubicBezTo>
                  <a:cubicBezTo>
                    <a:pt x="455930" y="246380"/>
                    <a:pt x="458470" y="255270"/>
                    <a:pt x="459740" y="267970"/>
                  </a:cubicBezTo>
                  <a:cubicBezTo>
                    <a:pt x="461010" y="284480"/>
                    <a:pt x="457200" y="314960"/>
                    <a:pt x="449580" y="331470"/>
                  </a:cubicBezTo>
                  <a:cubicBezTo>
                    <a:pt x="445770" y="342900"/>
                    <a:pt x="438150" y="350520"/>
                    <a:pt x="430530" y="358140"/>
                  </a:cubicBezTo>
                  <a:cubicBezTo>
                    <a:pt x="422910" y="365760"/>
                    <a:pt x="415290" y="372110"/>
                    <a:pt x="402590" y="375920"/>
                  </a:cubicBezTo>
                  <a:cubicBezTo>
                    <a:pt x="387350" y="382270"/>
                    <a:pt x="355600" y="386080"/>
                    <a:pt x="339090" y="383540"/>
                  </a:cubicBezTo>
                  <a:cubicBezTo>
                    <a:pt x="326390" y="382270"/>
                    <a:pt x="318770" y="378460"/>
                    <a:pt x="308610" y="372110"/>
                  </a:cubicBezTo>
                  <a:cubicBezTo>
                    <a:pt x="293370" y="361950"/>
                    <a:pt x="273050" y="341630"/>
                    <a:pt x="265430" y="322580"/>
                  </a:cubicBezTo>
                  <a:cubicBezTo>
                    <a:pt x="257810" y="303530"/>
                    <a:pt x="256540" y="278130"/>
                    <a:pt x="261620" y="257810"/>
                  </a:cubicBezTo>
                  <a:cubicBezTo>
                    <a:pt x="266700" y="237490"/>
                    <a:pt x="281940" y="215900"/>
                    <a:pt x="298450" y="204470"/>
                  </a:cubicBezTo>
                  <a:cubicBezTo>
                    <a:pt x="313690" y="191770"/>
                    <a:pt x="339090" y="182880"/>
                    <a:pt x="359410" y="182880"/>
                  </a:cubicBezTo>
                  <a:cubicBezTo>
                    <a:pt x="379730" y="182880"/>
                    <a:pt x="403860" y="191770"/>
                    <a:pt x="419100" y="201930"/>
                  </a:cubicBezTo>
                  <a:cubicBezTo>
                    <a:pt x="433070" y="210820"/>
                    <a:pt x="444500" y="224790"/>
                    <a:pt x="450850" y="238760"/>
                  </a:cubicBezTo>
                  <a:cubicBezTo>
                    <a:pt x="458470" y="254000"/>
                    <a:pt x="462280" y="270510"/>
                    <a:pt x="461010" y="287020"/>
                  </a:cubicBezTo>
                  <a:cubicBezTo>
                    <a:pt x="461010" y="302260"/>
                    <a:pt x="455930" y="320040"/>
                    <a:pt x="448310" y="334010"/>
                  </a:cubicBezTo>
                  <a:cubicBezTo>
                    <a:pt x="440690" y="347980"/>
                    <a:pt x="430530" y="360680"/>
                    <a:pt x="415290" y="369570"/>
                  </a:cubicBezTo>
                  <a:cubicBezTo>
                    <a:pt x="397510" y="379730"/>
                    <a:pt x="365760" y="387350"/>
                    <a:pt x="345440" y="384810"/>
                  </a:cubicBezTo>
                  <a:cubicBezTo>
                    <a:pt x="328930" y="383540"/>
                    <a:pt x="321310" y="378460"/>
                    <a:pt x="299720" y="367030"/>
                  </a:cubicBezTo>
                  <a:cubicBezTo>
                    <a:pt x="245110" y="335280"/>
                    <a:pt x="46990" y="203200"/>
                    <a:pt x="12700" y="152400"/>
                  </a:cubicBezTo>
                  <a:cubicBezTo>
                    <a:pt x="1270" y="134620"/>
                    <a:pt x="0" y="123190"/>
                    <a:pt x="1270" y="105410"/>
                  </a:cubicBezTo>
                  <a:cubicBezTo>
                    <a:pt x="1270" y="85090"/>
                    <a:pt x="10160" y="54610"/>
                    <a:pt x="25400" y="38100"/>
                  </a:cubicBezTo>
                  <a:cubicBezTo>
                    <a:pt x="39370" y="20320"/>
                    <a:pt x="66040" y="6350"/>
                    <a:pt x="87630" y="3810"/>
                  </a:cubicBezTo>
                  <a:cubicBezTo>
                    <a:pt x="110490" y="0"/>
                    <a:pt x="158750" y="19050"/>
                    <a:pt x="158750" y="19050"/>
                  </a:cubicBezTo>
                </a:path>
              </a:pathLst>
            </a:custGeom>
            <a:solidFill>
              <a:srgbClr val="E2E1D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406438" y="7138988"/>
            <a:ext cx="549593" cy="433388"/>
            <a:chOff x="0" y="0"/>
            <a:chExt cx="732790" cy="577850"/>
          </a:xfrm>
        </p:grpSpPr>
        <p:sp>
          <p:nvSpPr>
            <p:cNvPr id="22" name="Freeform 22"/>
            <p:cNvSpPr/>
            <p:nvPr/>
          </p:nvSpPr>
          <p:spPr>
            <a:xfrm>
              <a:off x="49530" y="46990"/>
              <a:ext cx="640080" cy="497840"/>
            </a:xfrm>
            <a:custGeom>
              <a:avLst/>
              <a:gdLst/>
              <a:ahLst/>
              <a:cxnLst/>
              <a:rect l="l" t="t" r="r" b="b"/>
              <a:pathLst>
                <a:path w="640080" h="497840">
                  <a:moveTo>
                    <a:pt x="95250" y="278130"/>
                  </a:moveTo>
                  <a:cubicBezTo>
                    <a:pt x="482600" y="285750"/>
                    <a:pt x="458470" y="369570"/>
                    <a:pt x="440690" y="375920"/>
                  </a:cubicBezTo>
                  <a:cubicBezTo>
                    <a:pt x="422910" y="382270"/>
                    <a:pt x="383540" y="334010"/>
                    <a:pt x="360680" y="307340"/>
                  </a:cubicBezTo>
                  <a:cubicBezTo>
                    <a:pt x="337820" y="281940"/>
                    <a:pt x="302260" y="240030"/>
                    <a:pt x="303530" y="222250"/>
                  </a:cubicBezTo>
                  <a:cubicBezTo>
                    <a:pt x="303530" y="213360"/>
                    <a:pt x="317500" y="210820"/>
                    <a:pt x="316230" y="204470"/>
                  </a:cubicBezTo>
                  <a:cubicBezTo>
                    <a:pt x="313690" y="194310"/>
                    <a:pt x="273050" y="184150"/>
                    <a:pt x="260350" y="171450"/>
                  </a:cubicBezTo>
                  <a:cubicBezTo>
                    <a:pt x="251460" y="162560"/>
                    <a:pt x="247650" y="153670"/>
                    <a:pt x="243840" y="143510"/>
                  </a:cubicBezTo>
                  <a:cubicBezTo>
                    <a:pt x="240030" y="133350"/>
                    <a:pt x="236220" y="123190"/>
                    <a:pt x="236220" y="110490"/>
                  </a:cubicBezTo>
                  <a:cubicBezTo>
                    <a:pt x="236220" y="93980"/>
                    <a:pt x="245110" y="63500"/>
                    <a:pt x="254000" y="48260"/>
                  </a:cubicBezTo>
                  <a:cubicBezTo>
                    <a:pt x="260350" y="38100"/>
                    <a:pt x="265430" y="31750"/>
                    <a:pt x="275590" y="24130"/>
                  </a:cubicBezTo>
                  <a:cubicBezTo>
                    <a:pt x="290830" y="15240"/>
                    <a:pt x="320040" y="5080"/>
                    <a:pt x="337820" y="3810"/>
                  </a:cubicBezTo>
                  <a:cubicBezTo>
                    <a:pt x="350520" y="2540"/>
                    <a:pt x="358140" y="3810"/>
                    <a:pt x="369570" y="8890"/>
                  </a:cubicBezTo>
                  <a:cubicBezTo>
                    <a:pt x="386080" y="16510"/>
                    <a:pt x="411480" y="34290"/>
                    <a:pt x="421640" y="48260"/>
                  </a:cubicBezTo>
                  <a:cubicBezTo>
                    <a:pt x="429260" y="58420"/>
                    <a:pt x="433070" y="66040"/>
                    <a:pt x="435610" y="77470"/>
                  </a:cubicBezTo>
                  <a:cubicBezTo>
                    <a:pt x="439420" y="95250"/>
                    <a:pt x="436880" y="125730"/>
                    <a:pt x="431800" y="143510"/>
                  </a:cubicBezTo>
                  <a:cubicBezTo>
                    <a:pt x="429260" y="154940"/>
                    <a:pt x="424180" y="162560"/>
                    <a:pt x="415290" y="171450"/>
                  </a:cubicBezTo>
                  <a:cubicBezTo>
                    <a:pt x="402590" y="182880"/>
                    <a:pt x="379730" y="200660"/>
                    <a:pt x="359410" y="204470"/>
                  </a:cubicBezTo>
                  <a:cubicBezTo>
                    <a:pt x="340360" y="209550"/>
                    <a:pt x="313690" y="205740"/>
                    <a:pt x="295910" y="198120"/>
                  </a:cubicBezTo>
                  <a:cubicBezTo>
                    <a:pt x="276860" y="189230"/>
                    <a:pt x="257810" y="171450"/>
                    <a:pt x="247650" y="153670"/>
                  </a:cubicBezTo>
                  <a:cubicBezTo>
                    <a:pt x="238760" y="134620"/>
                    <a:pt x="236220" y="106680"/>
                    <a:pt x="237490" y="88900"/>
                  </a:cubicBezTo>
                  <a:cubicBezTo>
                    <a:pt x="238760" y="76200"/>
                    <a:pt x="242570" y="67310"/>
                    <a:pt x="247650" y="58420"/>
                  </a:cubicBezTo>
                  <a:cubicBezTo>
                    <a:pt x="252730" y="48260"/>
                    <a:pt x="257810" y="39370"/>
                    <a:pt x="267970" y="31750"/>
                  </a:cubicBezTo>
                  <a:cubicBezTo>
                    <a:pt x="281940" y="20320"/>
                    <a:pt x="309880" y="7620"/>
                    <a:pt x="326390" y="3810"/>
                  </a:cubicBezTo>
                  <a:cubicBezTo>
                    <a:pt x="339090" y="2540"/>
                    <a:pt x="346710" y="0"/>
                    <a:pt x="359410" y="6350"/>
                  </a:cubicBezTo>
                  <a:cubicBezTo>
                    <a:pt x="391160" y="20320"/>
                    <a:pt x="449580" y="91440"/>
                    <a:pt x="494030" y="139700"/>
                  </a:cubicBezTo>
                  <a:cubicBezTo>
                    <a:pt x="541020" y="191770"/>
                    <a:pt x="618490" y="259080"/>
                    <a:pt x="631190" y="311150"/>
                  </a:cubicBezTo>
                  <a:cubicBezTo>
                    <a:pt x="640080" y="346710"/>
                    <a:pt x="631190" y="386080"/>
                    <a:pt x="609600" y="411480"/>
                  </a:cubicBezTo>
                  <a:cubicBezTo>
                    <a:pt x="582930" y="441960"/>
                    <a:pt x="527050" y="453390"/>
                    <a:pt x="466090" y="464820"/>
                  </a:cubicBezTo>
                  <a:cubicBezTo>
                    <a:pt x="370840" y="483870"/>
                    <a:pt x="157480" y="497840"/>
                    <a:pt x="85090" y="480060"/>
                  </a:cubicBezTo>
                  <a:cubicBezTo>
                    <a:pt x="54610" y="471170"/>
                    <a:pt x="36830" y="461010"/>
                    <a:pt x="22860" y="443230"/>
                  </a:cubicBezTo>
                  <a:cubicBezTo>
                    <a:pt x="8890" y="425450"/>
                    <a:pt x="0" y="397510"/>
                    <a:pt x="1270" y="374650"/>
                  </a:cubicBezTo>
                  <a:cubicBezTo>
                    <a:pt x="2540" y="351790"/>
                    <a:pt x="13970" y="325120"/>
                    <a:pt x="29210" y="308610"/>
                  </a:cubicBezTo>
                  <a:cubicBezTo>
                    <a:pt x="45720" y="292100"/>
                    <a:pt x="95250" y="278130"/>
                    <a:pt x="95250" y="278130"/>
                  </a:cubicBezTo>
                </a:path>
              </a:pathLst>
            </a:custGeom>
            <a:solidFill>
              <a:srgbClr val="E2E1D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742670" y="7320915"/>
            <a:ext cx="393382" cy="279082"/>
            <a:chOff x="0" y="0"/>
            <a:chExt cx="524510" cy="372110"/>
          </a:xfrm>
        </p:grpSpPr>
        <p:sp>
          <p:nvSpPr>
            <p:cNvPr id="24" name="Freeform 24"/>
            <p:cNvSpPr/>
            <p:nvPr/>
          </p:nvSpPr>
          <p:spPr>
            <a:xfrm>
              <a:off x="48260" y="46990"/>
              <a:ext cx="425450" cy="276860"/>
            </a:xfrm>
            <a:custGeom>
              <a:avLst/>
              <a:gdLst/>
              <a:ahLst/>
              <a:cxnLst/>
              <a:rect l="l" t="t" r="r" b="b"/>
              <a:pathLst>
                <a:path w="425450" h="276860">
                  <a:moveTo>
                    <a:pt x="64770" y="6350"/>
                  </a:moveTo>
                  <a:cubicBezTo>
                    <a:pt x="347980" y="176530"/>
                    <a:pt x="354330" y="186690"/>
                    <a:pt x="354330" y="198120"/>
                  </a:cubicBezTo>
                  <a:cubicBezTo>
                    <a:pt x="355600" y="208280"/>
                    <a:pt x="350520" y="220980"/>
                    <a:pt x="344170" y="228600"/>
                  </a:cubicBezTo>
                  <a:cubicBezTo>
                    <a:pt x="337820" y="236220"/>
                    <a:pt x="328930" y="241300"/>
                    <a:pt x="316230" y="243840"/>
                  </a:cubicBezTo>
                  <a:cubicBezTo>
                    <a:pt x="289560" y="246380"/>
                    <a:pt x="231140" y="218440"/>
                    <a:pt x="190500" y="213360"/>
                  </a:cubicBezTo>
                  <a:cubicBezTo>
                    <a:pt x="154940" y="209550"/>
                    <a:pt x="99060" y="227330"/>
                    <a:pt x="88900" y="214630"/>
                  </a:cubicBezTo>
                  <a:cubicBezTo>
                    <a:pt x="81280" y="205740"/>
                    <a:pt x="92710" y="181610"/>
                    <a:pt x="101600" y="168910"/>
                  </a:cubicBezTo>
                  <a:cubicBezTo>
                    <a:pt x="109220" y="156210"/>
                    <a:pt x="119380" y="147320"/>
                    <a:pt x="138430" y="140970"/>
                  </a:cubicBezTo>
                  <a:cubicBezTo>
                    <a:pt x="179070" y="129540"/>
                    <a:pt x="308610" y="140970"/>
                    <a:pt x="345440" y="157480"/>
                  </a:cubicBezTo>
                  <a:cubicBezTo>
                    <a:pt x="361950" y="163830"/>
                    <a:pt x="372110" y="173990"/>
                    <a:pt x="377190" y="184150"/>
                  </a:cubicBezTo>
                  <a:cubicBezTo>
                    <a:pt x="381000" y="194310"/>
                    <a:pt x="381000" y="207010"/>
                    <a:pt x="377190" y="215900"/>
                  </a:cubicBezTo>
                  <a:cubicBezTo>
                    <a:pt x="370840" y="227330"/>
                    <a:pt x="349250" y="243840"/>
                    <a:pt x="335280" y="245110"/>
                  </a:cubicBezTo>
                  <a:cubicBezTo>
                    <a:pt x="320040" y="246380"/>
                    <a:pt x="307340" y="236220"/>
                    <a:pt x="287020" y="224790"/>
                  </a:cubicBezTo>
                  <a:cubicBezTo>
                    <a:pt x="247650" y="200660"/>
                    <a:pt x="143510" y="132080"/>
                    <a:pt x="121920" y="95250"/>
                  </a:cubicBezTo>
                  <a:cubicBezTo>
                    <a:pt x="111760" y="76200"/>
                    <a:pt x="107950" y="57150"/>
                    <a:pt x="114300" y="44450"/>
                  </a:cubicBezTo>
                  <a:cubicBezTo>
                    <a:pt x="120650" y="33020"/>
                    <a:pt x="138430" y="19050"/>
                    <a:pt x="158750" y="20320"/>
                  </a:cubicBezTo>
                  <a:cubicBezTo>
                    <a:pt x="209550" y="22860"/>
                    <a:pt x="389890" y="167640"/>
                    <a:pt x="416560" y="204470"/>
                  </a:cubicBezTo>
                  <a:cubicBezTo>
                    <a:pt x="424180" y="215900"/>
                    <a:pt x="425450" y="222250"/>
                    <a:pt x="424180" y="232410"/>
                  </a:cubicBezTo>
                  <a:cubicBezTo>
                    <a:pt x="422910" y="243840"/>
                    <a:pt x="415290" y="262890"/>
                    <a:pt x="403860" y="267970"/>
                  </a:cubicBezTo>
                  <a:cubicBezTo>
                    <a:pt x="391160" y="274320"/>
                    <a:pt x="361950" y="271780"/>
                    <a:pt x="350520" y="262890"/>
                  </a:cubicBezTo>
                  <a:cubicBezTo>
                    <a:pt x="340360" y="255270"/>
                    <a:pt x="334010" y="236220"/>
                    <a:pt x="336550" y="223520"/>
                  </a:cubicBezTo>
                  <a:cubicBezTo>
                    <a:pt x="337820" y="212090"/>
                    <a:pt x="349250" y="195580"/>
                    <a:pt x="360680" y="190500"/>
                  </a:cubicBezTo>
                  <a:cubicBezTo>
                    <a:pt x="372110" y="185420"/>
                    <a:pt x="392430" y="185420"/>
                    <a:pt x="402590" y="191770"/>
                  </a:cubicBezTo>
                  <a:cubicBezTo>
                    <a:pt x="414020" y="199390"/>
                    <a:pt x="424180" y="228600"/>
                    <a:pt x="422910" y="241300"/>
                  </a:cubicBezTo>
                  <a:cubicBezTo>
                    <a:pt x="422910" y="251460"/>
                    <a:pt x="415290" y="260350"/>
                    <a:pt x="407670" y="265430"/>
                  </a:cubicBezTo>
                  <a:cubicBezTo>
                    <a:pt x="397510" y="271780"/>
                    <a:pt x="383540" y="276860"/>
                    <a:pt x="367030" y="273050"/>
                  </a:cubicBezTo>
                  <a:cubicBezTo>
                    <a:pt x="330200" y="265430"/>
                    <a:pt x="257810" y="208280"/>
                    <a:pt x="213360" y="172720"/>
                  </a:cubicBezTo>
                  <a:cubicBezTo>
                    <a:pt x="173990" y="142240"/>
                    <a:pt x="119380" y="104140"/>
                    <a:pt x="111760" y="76200"/>
                  </a:cubicBezTo>
                  <a:cubicBezTo>
                    <a:pt x="106680" y="60960"/>
                    <a:pt x="113030" y="45720"/>
                    <a:pt x="120650" y="35560"/>
                  </a:cubicBezTo>
                  <a:cubicBezTo>
                    <a:pt x="128270" y="26670"/>
                    <a:pt x="142240" y="17780"/>
                    <a:pt x="158750" y="20320"/>
                  </a:cubicBezTo>
                  <a:cubicBezTo>
                    <a:pt x="200660" y="25400"/>
                    <a:pt x="336550" y="134620"/>
                    <a:pt x="364490" y="167640"/>
                  </a:cubicBezTo>
                  <a:cubicBezTo>
                    <a:pt x="374650" y="179070"/>
                    <a:pt x="378460" y="185420"/>
                    <a:pt x="379730" y="195580"/>
                  </a:cubicBezTo>
                  <a:cubicBezTo>
                    <a:pt x="381000" y="204470"/>
                    <a:pt x="377190" y="217170"/>
                    <a:pt x="372110" y="226060"/>
                  </a:cubicBezTo>
                  <a:cubicBezTo>
                    <a:pt x="365760" y="233680"/>
                    <a:pt x="356870" y="240030"/>
                    <a:pt x="345440" y="243840"/>
                  </a:cubicBezTo>
                  <a:cubicBezTo>
                    <a:pt x="327660" y="248920"/>
                    <a:pt x="302260" y="246380"/>
                    <a:pt x="270510" y="243840"/>
                  </a:cubicBezTo>
                  <a:cubicBezTo>
                    <a:pt x="214630" y="241300"/>
                    <a:pt x="67310" y="241300"/>
                    <a:pt x="34290" y="215900"/>
                  </a:cubicBezTo>
                  <a:cubicBezTo>
                    <a:pt x="19050" y="203200"/>
                    <a:pt x="15240" y="182880"/>
                    <a:pt x="17780" y="168910"/>
                  </a:cubicBezTo>
                  <a:cubicBezTo>
                    <a:pt x="20320" y="154940"/>
                    <a:pt x="33020" y="139700"/>
                    <a:pt x="49530" y="130810"/>
                  </a:cubicBezTo>
                  <a:cubicBezTo>
                    <a:pt x="71120" y="119380"/>
                    <a:pt x="115570" y="123190"/>
                    <a:pt x="148590" y="124460"/>
                  </a:cubicBezTo>
                  <a:cubicBezTo>
                    <a:pt x="182880" y="124460"/>
                    <a:pt x="217170" y="125730"/>
                    <a:pt x="248920" y="132080"/>
                  </a:cubicBezTo>
                  <a:cubicBezTo>
                    <a:pt x="279400" y="138430"/>
                    <a:pt x="317500" y="146050"/>
                    <a:pt x="335280" y="162560"/>
                  </a:cubicBezTo>
                  <a:cubicBezTo>
                    <a:pt x="347980" y="173990"/>
                    <a:pt x="354330" y="195580"/>
                    <a:pt x="353060" y="209550"/>
                  </a:cubicBezTo>
                  <a:cubicBezTo>
                    <a:pt x="351790" y="219710"/>
                    <a:pt x="344170" y="229870"/>
                    <a:pt x="336550" y="234950"/>
                  </a:cubicBezTo>
                  <a:cubicBezTo>
                    <a:pt x="326390" y="241300"/>
                    <a:pt x="313690" y="245110"/>
                    <a:pt x="294640" y="241300"/>
                  </a:cubicBezTo>
                  <a:cubicBezTo>
                    <a:pt x="242570" y="231140"/>
                    <a:pt x="52070" y="115570"/>
                    <a:pt x="17780" y="80010"/>
                  </a:cubicBezTo>
                  <a:cubicBezTo>
                    <a:pt x="6350" y="69850"/>
                    <a:pt x="3810" y="62230"/>
                    <a:pt x="2540" y="53340"/>
                  </a:cubicBezTo>
                  <a:cubicBezTo>
                    <a:pt x="0" y="43180"/>
                    <a:pt x="2540" y="30480"/>
                    <a:pt x="8890" y="21590"/>
                  </a:cubicBezTo>
                  <a:cubicBezTo>
                    <a:pt x="13970" y="13970"/>
                    <a:pt x="24130" y="6350"/>
                    <a:pt x="34290" y="3810"/>
                  </a:cubicBezTo>
                  <a:cubicBezTo>
                    <a:pt x="43180" y="0"/>
                    <a:pt x="64770" y="6350"/>
                    <a:pt x="64770" y="6350"/>
                  </a:cubicBezTo>
                </a:path>
              </a:pathLst>
            </a:custGeom>
            <a:solidFill>
              <a:srgbClr val="E2E1D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1338115" y="2979162"/>
            <a:ext cx="5921185" cy="6241038"/>
          </a:xfrm>
          <a:custGeom>
            <a:avLst/>
            <a:gdLst/>
            <a:ahLst/>
            <a:cxnLst/>
            <a:rect l="l" t="t" r="r" b="b"/>
            <a:pathLst>
              <a:path w="5921185" h="6241038">
                <a:moveTo>
                  <a:pt x="0" y="0"/>
                </a:moveTo>
                <a:lnTo>
                  <a:pt x="5921185" y="0"/>
                </a:lnTo>
                <a:lnTo>
                  <a:pt x="5921185" y="6241038"/>
                </a:lnTo>
                <a:lnTo>
                  <a:pt x="0" y="624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4" name="Group 4"/>
          <p:cNvGrpSpPr/>
          <p:nvPr/>
        </p:nvGrpSpPr>
        <p:grpSpPr>
          <a:xfrm>
            <a:off x="1352256" y="1642619"/>
            <a:ext cx="8846189" cy="7001762"/>
            <a:chOff x="0" y="0"/>
            <a:chExt cx="2329860" cy="18440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29860" cy="1844086"/>
            </a:xfrm>
            <a:custGeom>
              <a:avLst/>
              <a:gdLst/>
              <a:ahLst/>
              <a:cxnLst/>
              <a:rect l="l" t="t" r="r" b="b"/>
              <a:pathLst>
                <a:path w="2329860" h="1844086">
                  <a:moveTo>
                    <a:pt x="44634" y="0"/>
                  </a:moveTo>
                  <a:lnTo>
                    <a:pt x="2285227" y="0"/>
                  </a:lnTo>
                  <a:cubicBezTo>
                    <a:pt x="2309877" y="0"/>
                    <a:pt x="2329860" y="19983"/>
                    <a:pt x="2329860" y="44634"/>
                  </a:cubicBezTo>
                  <a:lnTo>
                    <a:pt x="2329860" y="1799452"/>
                  </a:lnTo>
                  <a:cubicBezTo>
                    <a:pt x="2329860" y="1811289"/>
                    <a:pt x="2325158" y="1822642"/>
                    <a:pt x="2316787" y="1831013"/>
                  </a:cubicBezTo>
                  <a:cubicBezTo>
                    <a:pt x="2308417" y="1839383"/>
                    <a:pt x="2297064" y="1844086"/>
                    <a:pt x="2285227" y="1844086"/>
                  </a:cubicBezTo>
                  <a:lnTo>
                    <a:pt x="44634" y="1844086"/>
                  </a:lnTo>
                  <a:cubicBezTo>
                    <a:pt x="32796" y="1844086"/>
                    <a:pt x="21443" y="1839383"/>
                    <a:pt x="13073" y="1831013"/>
                  </a:cubicBezTo>
                  <a:cubicBezTo>
                    <a:pt x="4702" y="1822642"/>
                    <a:pt x="0" y="1811289"/>
                    <a:pt x="0" y="1799452"/>
                  </a:cubicBezTo>
                  <a:lnTo>
                    <a:pt x="0" y="44634"/>
                  </a:lnTo>
                  <a:cubicBezTo>
                    <a:pt x="0" y="32796"/>
                    <a:pt x="4702" y="21443"/>
                    <a:pt x="13073" y="13073"/>
                  </a:cubicBezTo>
                  <a:cubicBezTo>
                    <a:pt x="21443" y="4702"/>
                    <a:pt x="32796" y="0"/>
                    <a:pt x="4463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329860" cy="1863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3065852" y="8799212"/>
            <a:ext cx="5778929" cy="0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15128084" y="766472"/>
            <a:ext cx="2551320" cy="2212690"/>
          </a:xfrm>
          <a:custGeom>
            <a:avLst/>
            <a:gdLst/>
            <a:ahLst/>
            <a:cxnLst/>
            <a:rect l="l" t="t" r="r" b="b"/>
            <a:pathLst>
              <a:path w="2551320" h="2212690">
                <a:moveTo>
                  <a:pt x="0" y="0"/>
                </a:moveTo>
                <a:lnTo>
                  <a:pt x="2551319" y="0"/>
                </a:lnTo>
                <a:lnTo>
                  <a:pt x="2551319" y="2212690"/>
                </a:lnTo>
                <a:lnTo>
                  <a:pt x="0" y="2212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10815027" y="2979162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5" y="0"/>
                </a:lnTo>
                <a:lnTo>
                  <a:pt x="1713705" y="1638925"/>
                </a:lnTo>
                <a:lnTo>
                  <a:pt x="0" y="1638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2491925" y="3976390"/>
            <a:ext cx="6566849" cy="162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10699">
                <a:solidFill>
                  <a:srgbClr val="F1C40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課程規劃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15339" y="5758160"/>
            <a:ext cx="592002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899">
                <a:solidFill>
                  <a:srgbClr val="212121"/>
                </a:solidFill>
                <a:latin typeface="AC Soft Icecream"/>
                <a:ea typeface="AC Soft Icecream"/>
                <a:cs typeface="AC Soft Icecream"/>
                <a:sym typeface="AC Soft Icecream"/>
              </a:rPr>
              <a:t>CHAPTER TWO</a:t>
            </a:r>
          </a:p>
        </p:txBody>
      </p:sp>
      <p:sp>
        <p:nvSpPr>
          <p:cNvPr id="12" name="Freeform 12"/>
          <p:cNvSpPr/>
          <p:nvPr/>
        </p:nvSpPr>
        <p:spPr>
          <a:xfrm>
            <a:off x="2002171" y="2448847"/>
            <a:ext cx="813168" cy="813168"/>
          </a:xfrm>
          <a:custGeom>
            <a:avLst/>
            <a:gdLst/>
            <a:ahLst/>
            <a:cxnLst/>
            <a:rect l="l" t="t" r="r" b="b"/>
            <a:pathLst>
              <a:path w="813168" h="813168">
                <a:moveTo>
                  <a:pt x="0" y="0"/>
                </a:moveTo>
                <a:lnTo>
                  <a:pt x="813168" y="0"/>
                </a:lnTo>
                <a:lnTo>
                  <a:pt x="813168" y="813168"/>
                </a:lnTo>
                <a:lnTo>
                  <a:pt x="0" y="81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45AEF-1A84-A1D2-2B34-53ABF7B7C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875FE7E-663F-394D-3E50-BDFBB6E79F02}"/>
              </a:ext>
            </a:extLst>
          </p:cNvPr>
          <p:cNvSpPr/>
          <p:nvPr/>
        </p:nvSpPr>
        <p:spPr>
          <a:xfrm>
            <a:off x="0" y="-3392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A69C42F-65C8-3C8E-02FD-C9CA1AFCA601}"/>
              </a:ext>
            </a:extLst>
          </p:cNvPr>
          <p:cNvSpPr/>
          <p:nvPr/>
        </p:nvSpPr>
        <p:spPr>
          <a:xfrm>
            <a:off x="1668674" y="1178297"/>
            <a:ext cx="15930162" cy="9053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C23E8B4-E8F6-9ECE-238A-52F1D1A35166}"/>
              </a:ext>
            </a:extLst>
          </p:cNvPr>
          <p:cNvSpPr txBox="1"/>
          <p:nvPr/>
        </p:nvSpPr>
        <p:spPr>
          <a:xfrm>
            <a:off x="0" y="54962"/>
            <a:ext cx="182880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zh-TW" altLang="en-US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課程規劃</a:t>
            </a:r>
            <a:endParaRPr lang="en-US" sz="8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092F390-036C-A80B-4403-293BF0C8D9E3}"/>
              </a:ext>
            </a:extLst>
          </p:cNvPr>
          <p:cNvSpPr/>
          <p:nvPr/>
        </p:nvSpPr>
        <p:spPr>
          <a:xfrm>
            <a:off x="689164" y="629141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09"/>
                </a:lnTo>
                <a:lnTo>
                  <a:pt x="0" y="979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0BF1B0C-1206-B5CD-C5E2-F9E5F5B63110}"/>
              </a:ext>
            </a:extLst>
          </p:cNvPr>
          <p:cNvSpPr/>
          <p:nvPr/>
        </p:nvSpPr>
        <p:spPr>
          <a:xfrm>
            <a:off x="17676131" y="1608650"/>
            <a:ext cx="597588" cy="597588"/>
          </a:xfrm>
          <a:custGeom>
            <a:avLst/>
            <a:gdLst/>
            <a:ahLst/>
            <a:cxnLst/>
            <a:rect l="l" t="t" r="r" b="b"/>
            <a:pathLst>
              <a:path w="597588" h="597588">
                <a:moveTo>
                  <a:pt x="0" y="0"/>
                </a:moveTo>
                <a:lnTo>
                  <a:pt x="597588" y="0"/>
                </a:lnTo>
                <a:lnTo>
                  <a:pt x="597588" y="597588"/>
                </a:lnTo>
                <a:lnTo>
                  <a:pt x="0" y="597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3901FC3-0CA2-1E16-6423-C7683EAC395E}"/>
              </a:ext>
            </a:extLst>
          </p:cNvPr>
          <p:cNvSpPr/>
          <p:nvPr/>
        </p:nvSpPr>
        <p:spPr>
          <a:xfrm>
            <a:off x="15397941" y="313126"/>
            <a:ext cx="748224" cy="715574"/>
          </a:xfrm>
          <a:custGeom>
            <a:avLst/>
            <a:gdLst/>
            <a:ahLst/>
            <a:cxnLst/>
            <a:rect l="l" t="t" r="r" b="b"/>
            <a:pathLst>
              <a:path w="748224" h="715574">
                <a:moveTo>
                  <a:pt x="0" y="0"/>
                </a:moveTo>
                <a:lnTo>
                  <a:pt x="748225" y="0"/>
                </a:lnTo>
                <a:lnTo>
                  <a:pt x="748225" y="715574"/>
                </a:lnTo>
                <a:lnTo>
                  <a:pt x="0" y="7155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3DA494C1-AF13-6C90-777F-F0F11D30D0B7}"/>
              </a:ext>
            </a:extLst>
          </p:cNvPr>
          <p:cNvSpPr txBox="1"/>
          <p:nvPr/>
        </p:nvSpPr>
        <p:spPr>
          <a:xfrm>
            <a:off x="1447800" y="1080884"/>
            <a:ext cx="15697201" cy="8925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0095" lvl="1" indent="-380048" algn="l">
              <a:buFont typeface="Arial"/>
              <a:buChar char="•"/>
            </a:pPr>
            <a:r>
              <a:rPr lang="zh-TW" altLang="en-US" sz="4400" i="0" dirty="0">
                <a:solidFill>
                  <a:schemeClr val="tx2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商管基礎課程</a:t>
            </a:r>
            <a:endParaRPr lang="en-US" sz="4400" spc="-8" dirty="0">
              <a:solidFill>
                <a:schemeClr val="tx2"/>
              </a:solidFill>
              <a:latin typeface="可画软糖体-繁" panose="02020500000000000000" charset="-122"/>
              <a:ea typeface="可画软糖体-繁" panose="02020500000000000000" charset="-122"/>
              <a:cs typeface="Evolventa"/>
              <a:sym typeface="Evolventa"/>
            </a:endParaRPr>
          </a:p>
          <a:p>
            <a:pPr marL="760095" lvl="1" indent="-380048" algn="l"/>
            <a:r>
              <a:rPr lang="zh-TW" altLang="en-US" sz="440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   包括會計學、經濟學、統計學與微積分等。</a:t>
            </a:r>
            <a:endParaRPr lang="en-US" altLang="zh-TW" sz="4400" i="0" dirty="0">
              <a:solidFill>
                <a:srgbClr val="000000"/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760095" lvl="1" indent="-380048" algn="l"/>
            <a:endParaRPr lang="en-US" sz="2400" spc="-20" dirty="0">
              <a:solidFill>
                <a:srgbClr val="191919"/>
              </a:solidFill>
              <a:latin typeface="可画软糖体-繁" panose="02020500000000000000" charset="-122"/>
              <a:ea typeface="可画软糖体-繁" panose="02020500000000000000" charset="-122"/>
              <a:cs typeface="Evolventa"/>
              <a:sym typeface="Evolventa"/>
            </a:endParaRPr>
          </a:p>
          <a:p>
            <a:pPr marL="951547" lvl="1" indent="-571500">
              <a:buFont typeface="Arial" panose="020B0604020202020204" pitchFamily="34" charset="0"/>
              <a:buChar char="•"/>
            </a:pPr>
            <a:r>
              <a:rPr lang="zh-TW" altLang="en-US" sz="4400" dirty="0">
                <a:solidFill>
                  <a:schemeClr val="tx2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國際企業與行銷</a:t>
            </a:r>
            <a:endParaRPr lang="en-US" altLang="zh-TW" sz="4400" dirty="0">
              <a:solidFill>
                <a:schemeClr val="tx2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380047" lvl="1"/>
            <a:r>
              <a:rPr lang="zh-TW" altLang="en-US" sz="4400" dirty="0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    以管理學為基礎，著重跨國企業的運營策略及行銷管理，使學生能 </a:t>
            </a:r>
            <a:endParaRPr lang="en-US" altLang="zh-TW" sz="4400" dirty="0">
              <a:solidFill>
                <a:srgbClr val="000000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380047" lvl="1"/>
            <a:r>
              <a:rPr lang="zh-TW" altLang="en-US" sz="4400" dirty="0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    在全球化市場中有效運用資源。</a:t>
            </a:r>
            <a:endParaRPr lang="en-US" altLang="zh-TW" sz="4400" dirty="0">
              <a:solidFill>
                <a:srgbClr val="000000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380047" lvl="1"/>
            <a:endParaRPr lang="en-US" altLang="zh-TW" sz="2400" dirty="0">
              <a:solidFill>
                <a:srgbClr val="000000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760095" lvl="1" indent="-380048" algn="l">
              <a:buFont typeface="Arial"/>
              <a:buChar char="•"/>
            </a:pPr>
            <a:r>
              <a:rPr lang="zh-TW" altLang="en-US" sz="4800" i="0" dirty="0">
                <a:solidFill>
                  <a:schemeClr val="tx2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國際經貿與商務</a:t>
            </a:r>
            <a:endParaRPr lang="en-US" altLang="zh-TW" sz="4800" i="0" dirty="0">
              <a:solidFill>
                <a:schemeClr val="tx2"/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380047" lvl="1" algn="l"/>
            <a:r>
              <a:rPr lang="zh-TW" altLang="en-US" sz="440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   涵蓋資訊應用、法律、貿易實務、語言等類別，以增進學生對</a:t>
            </a:r>
            <a:endParaRPr lang="en-US" altLang="zh-TW" sz="4400" i="0" dirty="0">
              <a:solidFill>
                <a:srgbClr val="000000"/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380047" lvl="1" algn="l"/>
            <a:r>
              <a:rPr lang="zh-TW" altLang="en-US" sz="4400" dirty="0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   </a:t>
            </a:r>
            <a:r>
              <a:rPr lang="zh-TW" altLang="en-US" sz="440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國際現勢之瞭解</a:t>
            </a:r>
            <a:r>
              <a:rPr lang="zh-TW" altLang="en-US" sz="480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。</a:t>
            </a:r>
            <a:endParaRPr lang="en-US" altLang="zh-TW" sz="4800" i="0" dirty="0">
              <a:solidFill>
                <a:srgbClr val="000000"/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380047" lvl="1" algn="l"/>
            <a:endParaRPr lang="en-US" altLang="zh-TW" sz="2400" i="0" dirty="0">
              <a:solidFill>
                <a:schemeClr val="tx2"/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951547" lvl="1" indent="-571500" algn="l">
              <a:buFont typeface="Arial" panose="020B0604020202020204" pitchFamily="34" charset="0"/>
              <a:buChar char="•"/>
            </a:pPr>
            <a:r>
              <a:rPr lang="zh-TW" altLang="en-US" sz="4800" i="0" dirty="0">
                <a:solidFill>
                  <a:schemeClr val="tx2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國際金融與財管</a:t>
            </a:r>
            <a:endParaRPr lang="en-US" altLang="zh-TW" sz="4800" dirty="0">
              <a:solidFill>
                <a:schemeClr val="tx2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380047" lvl="1" algn="l"/>
            <a:r>
              <a:rPr lang="zh-TW" altLang="en-US" sz="4400" i="0" dirty="0">
                <a:solidFill>
                  <a:schemeClr val="tx2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    </a:t>
            </a:r>
            <a:r>
              <a:rPr lang="zh-TW" altLang="en-US" sz="440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以國際經濟學為核心，藉由學習經濟及財務管理專業知識，培</a:t>
            </a:r>
            <a:endParaRPr lang="en-US" altLang="zh-TW" sz="4400" i="0" dirty="0">
              <a:solidFill>
                <a:srgbClr val="000000"/>
              </a:solidFill>
              <a:effectLst/>
              <a:latin typeface="可画软糖体-繁" panose="02020500000000000000" charset="-122"/>
              <a:ea typeface="可画软糖体-繁" panose="02020500000000000000" charset="-122"/>
            </a:endParaRPr>
          </a:p>
          <a:p>
            <a:pPr marL="380047" lvl="1" algn="l"/>
            <a:r>
              <a:rPr lang="zh-TW" altLang="en-US" sz="4400" dirty="0">
                <a:solidFill>
                  <a:srgbClr val="000000"/>
                </a:solidFill>
                <a:latin typeface="可画软糖体-繁" panose="02020500000000000000" charset="-122"/>
                <a:ea typeface="可画软糖体-繁" panose="02020500000000000000" charset="-122"/>
              </a:rPr>
              <a:t>    </a:t>
            </a:r>
            <a:r>
              <a:rPr lang="zh-TW" altLang="en-US" sz="4400" i="0" dirty="0">
                <a:solidFill>
                  <a:srgbClr val="000000"/>
                </a:solidFill>
                <a:effectLst/>
                <a:latin typeface="可画软糖体-繁" panose="02020500000000000000" charset="-122"/>
                <a:ea typeface="可画软糖体-繁" panose="02020500000000000000" charset="-122"/>
              </a:rPr>
              <a:t>養學生分析全球經濟情勢的能力</a:t>
            </a:r>
            <a:endParaRPr lang="en-US" altLang="zh-TW" sz="4400" dirty="0">
              <a:solidFill>
                <a:srgbClr val="000000"/>
              </a:solidFill>
              <a:latin typeface="可画软糖体-繁" panose="02020500000000000000" charset="-122"/>
              <a:ea typeface="可画软糖体-繁" panose="0202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7252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DC47C-09C7-1376-6AF1-09B27AD1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>
            <a:extLst>
              <a:ext uri="{FF2B5EF4-FFF2-40B4-BE49-F238E27FC236}">
                <a16:creationId xmlns:a16="http://schemas.microsoft.com/office/drawing/2014/main" id="{D3A2DF8C-5AA0-8C83-6435-E8B44BC7A55D}"/>
              </a:ext>
            </a:extLst>
          </p:cNvPr>
          <p:cNvSpPr/>
          <p:nvPr/>
        </p:nvSpPr>
        <p:spPr>
          <a:xfrm>
            <a:off x="26791" y="-1307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 dirty="0"/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245E39E6-3638-4D2C-63AA-3ECD9817B01F}"/>
              </a:ext>
            </a:extLst>
          </p:cNvPr>
          <p:cNvGrpSpPr/>
          <p:nvPr/>
        </p:nvGrpSpPr>
        <p:grpSpPr>
          <a:xfrm>
            <a:off x="9970814" y="2645859"/>
            <a:ext cx="5610152" cy="2003811"/>
            <a:chOff x="0" y="0"/>
            <a:chExt cx="7480202" cy="2671748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D73F9F5-B193-EDB4-EC62-4414739264B1}"/>
                </a:ext>
              </a:extLst>
            </p:cNvPr>
            <p:cNvSpPr/>
            <p:nvPr/>
          </p:nvSpPr>
          <p:spPr>
            <a:xfrm>
              <a:off x="0" y="0"/>
              <a:ext cx="7480173" cy="2671699"/>
            </a:xfrm>
            <a:custGeom>
              <a:avLst/>
              <a:gdLst/>
              <a:ahLst/>
              <a:cxnLst/>
              <a:rect l="l" t="t" r="r" b="b"/>
              <a:pathLst>
                <a:path w="7480173" h="2671699">
                  <a:moveTo>
                    <a:pt x="0" y="445262"/>
                  </a:moveTo>
                  <a:cubicBezTo>
                    <a:pt x="0" y="199390"/>
                    <a:pt x="199390" y="0"/>
                    <a:pt x="445262" y="0"/>
                  </a:cubicBezTo>
                  <a:lnTo>
                    <a:pt x="7034911" y="0"/>
                  </a:lnTo>
                  <a:cubicBezTo>
                    <a:pt x="7280783" y="0"/>
                    <a:pt x="7480173" y="199390"/>
                    <a:pt x="7480173" y="445262"/>
                  </a:cubicBezTo>
                  <a:lnTo>
                    <a:pt x="7480173" y="2226437"/>
                  </a:lnTo>
                  <a:cubicBezTo>
                    <a:pt x="7480173" y="2472309"/>
                    <a:pt x="7280783" y="2671699"/>
                    <a:pt x="7034911" y="2671699"/>
                  </a:cubicBezTo>
                  <a:lnTo>
                    <a:pt x="445262" y="2671699"/>
                  </a:lnTo>
                  <a:cubicBezTo>
                    <a:pt x="199390" y="2671699"/>
                    <a:pt x="0" y="2472436"/>
                    <a:pt x="0" y="2226437"/>
                  </a:cubicBezTo>
                  <a:close/>
                </a:path>
              </a:pathLst>
            </a:custGeom>
            <a:solidFill>
              <a:srgbClr val="FEDB43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294AD6D7-04AE-F84B-1613-FF44B00F7E52}"/>
              </a:ext>
            </a:extLst>
          </p:cNvPr>
          <p:cNvSpPr txBox="1"/>
          <p:nvPr/>
        </p:nvSpPr>
        <p:spPr>
          <a:xfrm>
            <a:off x="4374829" y="818337"/>
            <a:ext cx="9538341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zh-TW" altLang="en-US" sz="8000" dirty="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課程地圖</a:t>
            </a:r>
            <a:endParaRPr lang="en-US" sz="8000" dirty="0">
              <a:solidFill>
                <a:srgbClr val="000000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E4F7575-D38D-7F6E-909F-06C8FF8892D6}"/>
              </a:ext>
            </a:extLst>
          </p:cNvPr>
          <p:cNvSpPr/>
          <p:nvPr/>
        </p:nvSpPr>
        <p:spPr>
          <a:xfrm>
            <a:off x="689164" y="629141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09"/>
                </a:lnTo>
                <a:lnTo>
                  <a:pt x="0" y="979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FD4D915-94C6-88B2-D048-28F5AF6206A7}"/>
              </a:ext>
            </a:extLst>
          </p:cNvPr>
          <p:cNvSpPr/>
          <p:nvPr/>
        </p:nvSpPr>
        <p:spPr>
          <a:xfrm>
            <a:off x="17676131" y="1608650"/>
            <a:ext cx="597588" cy="597588"/>
          </a:xfrm>
          <a:custGeom>
            <a:avLst/>
            <a:gdLst/>
            <a:ahLst/>
            <a:cxnLst/>
            <a:rect l="l" t="t" r="r" b="b"/>
            <a:pathLst>
              <a:path w="597588" h="597588">
                <a:moveTo>
                  <a:pt x="0" y="0"/>
                </a:moveTo>
                <a:lnTo>
                  <a:pt x="597588" y="0"/>
                </a:lnTo>
                <a:lnTo>
                  <a:pt x="597588" y="597588"/>
                </a:lnTo>
                <a:lnTo>
                  <a:pt x="0" y="597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BA69AEEB-3D4B-C567-CD84-3177AF545B64}"/>
              </a:ext>
            </a:extLst>
          </p:cNvPr>
          <p:cNvSpPr txBox="1"/>
          <p:nvPr/>
        </p:nvSpPr>
        <p:spPr>
          <a:xfrm>
            <a:off x="2604007" y="3704557"/>
            <a:ext cx="467599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4999" dirty="0" err="1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經貿管理組</a:t>
            </a:r>
            <a:endParaRPr lang="en-US" sz="4999" dirty="0">
              <a:solidFill>
                <a:srgbClr val="104D7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252D8740-EBCB-DE74-4469-6C3F0564CB35}"/>
              </a:ext>
            </a:extLst>
          </p:cNvPr>
          <p:cNvSpPr txBox="1"/>
          <p:nvPr/>
        </p:nvSpPr>
        <p:spPr>
          <a:xfrm>
            <a:off x="10597624" y="3151155"/>
            <a:ext cx="4675996" cy="90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zh-TW" altLang="en-US" sz="4999" dirty="0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國際商學全英語</a:t>
            </a:r>
            <a:r>
              <a:rPr lang="en-US" sz="4999" dirty="0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組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78B0B448-5525-48AB-8945-B7FE8876E9AB}"/>
              </a:ext>
            </a:extLst>
          </p:cNvPr>
          <p:cNvSpPr txBox="1"/>
          <p:nvPr/>
        </p:nvSpPr>
        <p:spPr>
          <a:xfrm>
            <a:off x="2589726" y="3704557"/>
            <a:ext cx="467599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4999" dirty="0" err="1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經貿管理組</a:t>
            </a:r>
            <a:endParaRPr lang="en-US" sz="4999" dirty="0">
              <a:solidFill>
                <a:srgbClr val="104D7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0F514F24-7B39-0BA7-80B5-EB58C481AD3F}"/>
              </a:ext>
            </a:extLst>
          </p:cNvPr>
          <p:cNvSpPr/>
          <p:nvPr/>
        </p:nvSpPr>
        <p:spPr>
          <a:xfrm>
            <a:off x="1570805" y="1485900"/>
            <a:ext cx="597588" cy="597588"/>
          </a:xfrm>
          <a:custGeom>
            <a:avLst/>
            <a:gdLst/>
            <a:ahLst/>
            <a:cxnLst/>
            <a:rect l="l" t="t" r="r" b="b"/>
            <a:pathLst>
              <a:path w="597588" h="597588">
                <a:moveTo>
                  <a:pt x="0" y="0"/>
                </a:moveTo>
                <a:lnTo>
                  <a:pt x="597588" y="0"/>
                </a:lnTo>
                <a:lnTo>
                  <a:pt x="597588" y="597588"/>
                </a:lnTo>
                <a:lnTo>
                  <a:pt x="0" y="597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0" name="Group 7">
            <a:extLst>
              <a:ext uri="{FF2B5EF4-FFF2-40B4-BE49-F238E27FC236}">
                <a16:creationId xmlns:a16="http://schemas.microsoft.com/office/drawing/2014/main" id="{7CB5D504-E94A-D92D-1BF1-9F9843D91A0B}"/>
              </a:ext>
            </a:extLst>
          </p:cNvPr>
          <p:cNvGrpSpPr/>
          <p:nvPr/>
        </p:nvGrpSpPr>
        <p:grpSpPr>
          <a:xfrm>
            <a:off x="2168393" y="2645896"/>
            <a:ext cx="5610152" cy="2003811"/>
            <a:chOff x="0" y="0"/>
            <a:chExt cx="7480202" cy="2671748"/>
          </a:xfrm>
        </p:grpSpPr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15899B4F-ECAB-C500-2D3E-A255F30F369B}"/>
                </a:ext>
              </a:extLst>
            </p:cNvPr>
            <p:cNvSpPr/>
            <p:nvPr/>
          </p:nvSpPr>
          <p:spPr>
            <a:xfrm>
              <a:off x="0" y="0"/>
              <a:ext cx="7480173" cy="2671699"/>
            </a:xfrm>
            <a:custGeom>
              <a:avLst/>
              <a:gdLst/>
              <a:ahLst/>
              <a:cxnLst/>
              <a:rect l="l" t="t" r="r" b="b"/>
              <a:pathLst>
                <a:path w="7480173" h="2671699">
                  <a:moveTo>
                    <a:pt x="0" y="445262"/>
                  </a:moveTo>
                  <a:cubicBezTo>
                    <a:pt x="0" y="199390"/>
                    <a:pt x="199390" y="0"/>
                    <a:pt x="445262" y="0"/>
                  </a:cubicBezTo>
                  <a:lnTo>
                    <a:pt x="7034911" y="0"/>
                  </a:lnTo>
                  <a:cubicBezTo>
                    <a:pt x="7280783" y="0"/>
                    <a:pt x="7480173" y="199390"/>
                    <a:pt x="7480173" y="445262"/>
                  </a:cubicBezTo>
                  <a:lnTo>
                    <a:pt x="7480173" y="2226437"/>
                  </a:lnTo>
                  <a:cubicBezTo>
                    <a:pt x="7480173" y="2472309"/>
                    <a:pt x="7280783" y="2671699"/>
                    <a:pt x="7034911" y="2671699"/>
                  </a:cubicBezTo>
                  <a:lnTo>
                    <a:pt x="445262" y="2671699"/>
                  </a:lnTo>
                  <a:cubicBezTo>
                    <a:pt x="199390" y="2671699"/>
                    <a:pt x="0" y="2472436"/>
                    <a:pt x="0" y="2226437"/>
                  </a:cubicBezTo>
                  <a:close/>
                </a:path>
              </a:pathLst>
            </a:custGeom>
            <a:solidFill>
              <a:srgbClr val="FEDB43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2" name="Group 11">
            <a:extLst>
              <a:ext uri="{FF2B5EF4-FFF2-40B4-BE49-F238E27FC236}">
                <a16:creationId xmlns:a16="http://schemas.microsoft.com/office/drawing/2014/main" id="{7DE9C106-868B-5579-8CC3-D8BC92C3BE6B}"/>
              </a:ext>
            </a:extLst>
          </p:cNvPr>
          <p:cNvGrpSpPr/>
          <p:nvPr/>
        </p:nvGrpSpPr>
        <p:grpSpPr>
          <a:xfrm>
            <a:off x="2305296" y="2763640"/>
            <a:ext cx="5247469" cy="1751455"/>
            <a:chOff x="0" y="0"/>
            <a:chExt cx="1382050" cy="461289"/>
          </a:xfrm>
        </p:grpSpPr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A479FB67-3852-096C-0F88-BD86069357F6}"/>
                </a:ext>
              </a:extLst>
            </p:cNvPr>
            <p:cNvSpPr/>
            <p:nvPr/>
          </p:nvSpPr>
          <p:spPr>
            <a:xfrm>
              <a:off x="0" y="0"/>
              <a:ext cx="1382050" cy="461289"/>
            </a:xfrm>
            <a:custGeom>
              <a:avLst/>
              <a:gdLst/>
              <a:ahLst/>
              <a:cxnLst/>
              <a:rect l="l" t="t" r="r" b="b"/>
              <a:pathLst>
                <a:path w="1382050" h="461289">
                  <a:moveTo>
                    <a:pt x="72293" y="0"/>
                  </a:moveTo>
                  <a:lnTo>
                    <a:pt x="1309757" y="0"/>
                  </a:lnTo>
                  <a:cubicBezTo>
                    <a:pt x="1349683" y="0"/>
                    <a:pt x="1382050" y="32367"/>
                    <a:pt x="1382050" y="72293"/>
                  </a:cubicBezTo>
                  <a:lnTo>
                    <a:pt x="1382050" y="388996"/>
                  </a:lnTo>
                  <a:cubicBezTo>
                    <a:pt x="1382050" y="408169"/>
                    <a:pt x="1374433" y="426557"/>
                    <a:pt x="1360875" y="440115"/>
                  </a:cubicBezTo>
                  <a:cubicBezTo>
                    <a:pt x="1347318" y="453672"/>
                    <a:pt x="1328930" y="461289"/>
                    <a:pt x="1309757" y="461289"/>
                  </a:cubicBezTo>
                  <a:lnTo>
                    <a:pt x="72293" y="461289"/>
                  </a:lnTo>
                  <a:cubicBezTo>
                    <a:pt x="32367" y="461289"/>
                    <a:pt x="0" y="428922"/>
                    <a:pt x="0" y="388996"/>
                  </a:cubicBezTo>
                  <a:lnTo>
                    <a:pt x="0" y="72293"/>
                  </a:lnTo>
                  <a:cubicBezTo>
                    <a:pt x="0" y="32367"/>
                    <a:pt x="32367" y="0"/>
                    <a:pt x="722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" name="TextBox 13">
              <a:extLst>
                <a:ext uri="{FF2B5EF4-FFF2-40B4-BE49-F238E27FC236}">
                  <a16:creationId xmlns:a16="http://schemas.microsoft.com/office/drawing/2014/main" id="{0C80745F-FD4E-AD99-B636-F06E6BCE48FD}"/>
                </a:ext>
              </a:extLst>
            </p:cNvPr>
            <p:cNvSpPr txBox="1"/>
            <p:nvPr/>
          </p:nvSpPr>
          <p:spPr>
            <a:xfrm>
              <a:off x="0" y="-19050"/>
              <a:ext cx="1382050" cy="480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35" name="TextBox 15">
            <a:extLst>
              <a:ext uri="{FF2B5EF4-FFF2-40B4-BE49-F238E27FC236}">
                <a16:creationId xmlns:a16="http://schemas.microsoft.com/office/drawing/2014/main" id="{F50FC12F-4412-3D76-43C5-4B836818BE47}"/>
              </a:ext>
            </a:extLst>
          </p:cNvPr>
          <p:cNvSpPr txBox="1"/>
          <p:nvPr/>
        </p:nvSpPr>
        <p:spPr>
          <a:xfrm>
            <a:off x="2553190" y="3088852"/>
            <a:ext cx="467599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4999" dirty="0" err="1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經貿管理組</a:t>
            </a:r>
            <a:endParaRPr lang="en-US" sz="4999" dirty="0">
              <a:solidFill>
                <a:srgbClr val="104D7E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grpSp>
        <p:nvGrpSpPr>
          <p:cNvPr id="36" name="Group 20">
            <a:extLst>
              <a:ext uri="{FF2B5EF4-FFF2-40B4-BE49-F238E27FC236}">
                <a16:creationId xmlns:a16="http://schemas.microsoft.com/office/drawing/2014/main" id="{5E40D316-298E-380A-422B-BF7843516E91}"/>
              </a:ext>
            </a:extLst>
          </p:cNvPr>
          <p:cNvGrpSpPr/>
          <p:nvPr/>
        </p:nvGrpSpPr>
        <p:grpSpPr>
          <a:xfrm>
            <a:off x="9929742" y="1450185"/>
            <a:ext cx="5455655" cy="3064910"/>
            <a:chOff x="0" y="-19050"/>
            <a:chExt cx="1436881" cy="807220"/>
          </a:xfrm>
        </p:grpSpPr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C56CDF8B-5098-8A5C-AE71-308DA2986467}"/>
                </a:ext>
              </a:extLst>
            </p:cNvPr>
            <p:cNvSpPr/>
            <p:nvPr/>
          </p:nvSpPr>
          <p:spPr>
            <a:xfrm>
              <a:off x="54831" y="326881"/>
              <a:ext cx="1382050" cy="461289"/>
            </a:xfrm>
            <a:custGeom>
              <a:avLst/>
              <a:gdLst/>
              <a:ahLst/>
              <a:cxnLst/>
              <a:rect l="l" t="t" r="r" b="b"/>
              <a:pathLst>
                <a:path w="1382050" h="461289">
                  <a:moveTo>
                    <a:pt x="72293" y="0"/>
                  </a:moveTo>
                  <a:lnTo>
                    <a:pt x="1309757" y="0"/>
                  </a:lnTo>
                  <a:cubicBezTo>
                    <a:pt x="1349683" y="0"/>
                    <a:pt x="1382050" y="32367"/>
                    <a:pt x="1382050" y="72293"/>
                  </a:cubicBezTo>
                  <a:lnTo>
                    <a:pt x="1382050" y="388996"/>
                  </a:lnTo>
                  <a:cubicBezTo>
                    <a:pt x="1382050" y="408169"/>
                    <a:pt x="1374433" y="426557"/>
                    <a:pt x="1360875" y="440115"/>
                  </a:cubicBezTo>
                  <a:cubicBezTo>
                    <a:pt x="1347318" y="453672"/>
                    <a:pt x="1328930" y="461289"/>
                    <a:pt x="1309757" y="461289"/>
                  </a:cubicBezTo>
                  <a:lnTo>
                    <a:pt x="72293" y="461289"/>
                  </a:lnTo>
                  <a:cubicBezTo>
                    <a:pt x="32367" y="461289"/>
                    <a:pt x="0" y="428922"/>
                    <a:pt x="0" y="388996"/>
                  </a:cubicBezTo>
                  <a:lnTo>
                    <a:pt x="0" y="72293"/>
                  </a:lnTo>
                  <a:cubicBezTo>
                    <a:pt x="0" y="32367"/>
                    <a:pt x="32367" y="0"/>
                    <a:pt x="722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 dirty="0"/>
            </a:p>
          </p:txBody>
        </p:sp>
        <p:sp>
          <p:nvSpPr>
            <p:cNvPr id="38" name="TextBox 22">
              <a:extLst>
                <a:ext uri="{FF2B5EF4-FFF2-40B4-BE49-F238E27FC236}">
                  <a16:creationId xmlns:a16="http://schemas.microsoft.com/office/drawing/2014/main" id="{E13A6439-7649-249C-AF5C-5F12AE70D46A}"/>
                </a:ext>
              </a:extLst>
            </p:cNvPr>
            <p:cNvSpPr txBox="1"/>
            <p:nvPr/>
          </p:nvSpPr>
          <p:spPr>
            <a:xfrm>
              <a:off x="0" y="-19050"/>
              <a:ext cx="1382050" cy="480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41" name="圖片 40">
            <a:extLst>
              <a:ext uri="{FF2B5EF4-FFF2-40B4-BE49-F238E27FC236}">
                <a16:creationId xmlns:a16="http://schemas.microsoft.com/office/drawing/2014/main" id="{7771D7B9-D84C-91C8-1BB6-F3B45E717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0293" y="5342577"/>
            <a:ext cx="2862737" cy="2862737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502395A3-187C-81FB-13DE-E7BEA75A4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819" y="5356355"/>
            <a:ext cx="2862737" cy="2862737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729942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1338115" y="2979162"/>
            <a:ext cx="5921185" cy="6241038"/>
          </a:xfrm>
          <a:custGeom>
            <a:avLst/>
            <a:gdLst/>
            <a:ahLst/>
            <a:cxnLst/>
            <a:rect l="l" t="t" r="r" b="b"/>
            <a:pathLst>
              <a:path w="5921185" h="6241038">
                <a:moveTo>
                  <a:pt x="0" y="0"/>
                </a:moveTo>
                <a:lnTo>
                  <a:pt x="5921185" y="0"/>
                </a:lnTo>
                <a:lnTo>
                  <a:pt x="5921185" y="6241038"/>
                </a:lnTo>
                <a:lnTo>
                  <a:pt x="0" y="624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4" name="Group 4"/>
          <p:cNvGrpSpPr/>
          <p:nvPr/>
        </p:nvGrpSpPr>
        <p:grpSpPr>
          <a:xfrm>
            <a:off x="1352256" y="1642619"/>
            <a:ext cx="8846189" cy="7001762"/>
            <a:chOff x="0" y="0"/>
            <a:chExt cx="2329860" cy="18440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29860" cy="1844086"/>
            </a:xfrm>
            <a:custGeom>
              <a:avLst/>
              <a:gdLst/>
              <a:ahLst/>
              <a:cxnLst/>
              <a:rect l="l" t="t" r="r" b="b"/>
              <a:pathLst>
                <a:path w="2329860" h="1844086">
                  <a:moveTo>
                    <a:pt x="44634" y="0"/>
                  </a:moveTo>
                  <a:lnTo>
                    <a:pt x="2285227" y="0"/>
                  </a:lnTo>
                  <a:cubicBezTo>
                    <a:pt x="2309877" y="0"/>
                    <a:pt x="2329860" y="19983"/>
                    <a:pt x="2329860" y="44634"/>
                  </a:cubicBezTo>
                  <a:lnTo>
                    <a:pt x="2329860" y="1799452"/>
                  </a:lnTo>
                  <a:cubicBezTo>
                    <a:pt x="2329860" y="1811289"/>
                    <a:pt x="2325158" y="1822642"/>
                    <a:pt x="2316787" y="1831013"/>
                  </a:cubicBezTo>
                  <a:cubicBezTo>
                    <a:pt x="2308417" y="1839383"/>
                    <a:pt x="2297064" y="1844086"/>
                    <a:pt x="2285227" y="1844086"/>
                  </a:cubicBezTo>
                  <a:lnTo>
                    <a:pt x="44634" y="1844086"/>
                  </a:lnTo>
                  <a:cubicBezTo>
                    <a:pt x="32796" y="1844086"/>
                    <a:pt x="21443" y="1839383"/>
                    <a:pt x="13073" y="1831013"/>
                  </a:cubicBezTo>
                  <a:cubicBezTo>
                    <a:pt x="4702" y="1822642"/>
                    <a:pt x="0" y="1811289"/>
                    <a:pt x="0" y="1799452"/>
                  </a:cubicBezTo>
                  <a:lnTo>
                    <a:pt x="0" y="44634"/>
                  </a:lnTo>
                  <a:cubicBezTo>
                    <a:pt x="0" y="32796"/>
                    <a:pt x="4702" y="21443"/>
                    <a:pt x="13073" y="13073"/>
                  </a:cubicBezTo>
                  <a:cubicBezTo>
                    <a:pt x="21443" y="4702"/>
                    <a:pt x="32796" y="0"/>
                    <a:pt x="4463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329860" cy="1863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3065852" y="8799212"/>
            <a:ext cx="5778929" cy="0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15128084" y="766472"/>
            <a:ext cx="2551320" cy="2212690"/>
          </a:xfrm>
          <a:custGeom>
            <a:avLst/>
            <a:gdLst/>
            <a:ahLst/>
            <a:cxnLst/>
            <a:rect l="l" t="t" r="r" b="b"/>
            <a:pathLst>
              <a:path w="2551320" h="2212690">
                <a:moveTo>
                  <a:pt x="0" y="0"/>
                </a:moveTo>
                <a:lnTo>
                  <a:pt x="2551319" y="0"/>
                </a:lnTo>
                <a:lnTo>
                  <a:pt x="2551319" y="2212690"/>
                </a:lnTo>
                <a:lnTo>
                  <a:pt x="0" y="2212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10815027" y="2979162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5" y="0"/>
                </a:lnTo>
                <a:lnTo>
                  <a:pt x="1713705" y="1638925"/>
                </a:lnTo>
                <a:lnTo>
                  <a:pt x="0" y="1638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2491925" y="3976390"/>
            <a:ext cx="6566849" cy="162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10699" dirty="0" err="1">
                <a:solidFill>
                  <a:srgbClr val="F1C40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系所資源</a:t>
            </a:r>
            <a:endParaRPr lang="en-US" sz="10699" dirty="0">
              <a:solidFill>
                <a:srgbClr val="F1C402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815339" y="5758160"/>
            <a:ext cx="592002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899">
                <a:solidFill>
                  <a:srgbClr val="212121"/>
                </a:solidFill>
                <a:latin typeface="AC Soft Icecream"/>
                <a:ea typeface="AC Soft Icecream"/>
                <a:cs typeface="AC Soft Icecream"/>
                <a:sym typeface="AC Soft Icecream"/>
              </a:rPr>
              <a:t>CHAPTER THREE</a:t>
            </a:r>
          </a:p>
        </p:txBody>
      </p:sp>
      <p:sp>
        <p:nvSpPr>
          <p:cNvPr id="12" name="Freeform 12"/>
          <p:cNvSpPr/>
          <p:nvPr/>
        </p:nvSpPr>
        <p:spPr>
          <a:xfrm>
            <a:off x="2002171" y="2448847"/>
            <a:ext cx="813168" cy="813168"/>
          </a:xfrm>
          <a:custGeom>
            <a:avLst/>
            <a:gdLst/>
            <a:ahLst/>
            <a:cxnLst/>
            <a:rect l="l" t="t" r="r" b="b"/>
            <a:pathLst>
              <a:path w="813168" h="813168">
                <a:moveTo>
                  <a:pt x="0" y="0"/>
                </a:moveTo>
                <a:lnTo>
                  <a:pt x="813168" y="0"/>
                </a:lnTo>
                <a:lnTo>
                  <a:pt x="813168" y="813168"/>
                </a:lnTo>
                <a:lnTo>
                  <a:pt x="0" y="81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1186</Words>
  <Application>Microsoft Office PowerPoint</Application>
  <PresentationFormat>自訂</PresentationFormat>
  <Paragraphs>261</Paragraphs>
  <Slides>30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1" baseType="lpstr">
      <vt:lpstr>可画软糖体-繁</vt:lpstr>
      <vt:lpstr>字由点字典圆 Bold</vt:lpstr>
      <vt:lpstr>AC Soft Icecream</vt:lpstr>
      <vt:lpstr>Calibri</vt:lpstr>
      <vt:lpstr>Arimo Bold</vt:lpstr>
      <vt:lpstr>Aptos</vt:lpstr>
      <vt:lpstr>微軟正黑體</vt:lpstr>
      <vt:lpstr>system-ui</vt:lpstr>
      <vt:lpstr>Arial</vt:lpstr>
      <vt:lpstr>Arimo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TKU IB</dc:title>
  <dc:creator>USER</dc:creator>
  <cp:lastModifiedBy>楊鳳僊</cp:lastModifiedBy>
  <cp:revision>60</cp:revision>
  <cp:lastPrinted>2025-03-24T09:47:55Z</cp:lastPrinted>
  <dcterms:created xsi:type="dcterms:W3CDTF">2006-08-16T00:00:00Z</dcterms:created>
  <dcterms:modified xsi:type="dcterms:W3CDTF">2025-04-15T05:51:40Z</dcterms:modified>
  <dc:identifier>DAGaEhHP4tE</dc:identifier>
</cp:coreProperties>
</file>