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75" r:id="rId5"/>
    <p:sldId id="274" r:id="rId6"/>
    <p:sldId id="276" r:id="rId7"/>
    <p:sldId id="259" r:id="rId8"/>
    <p:sldId id="272" r:id="rId9"/>
    <p:sldId id="273" r:id="rId10"/>
    <p:sldId id="261" r:id="rId11"/>
    <p:sldId id="262" r:id="rId12"/>
    <p:sldId id="263" r:id="rId13"/>
    <p:sldId id="265" r:id="rId14"/>
    <p:sldId id="264" r:id="rId15"/>
    <p:sldId id="266" r:id="rId16"/>
    <p:sldId id="267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6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95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EEC763-10F3-EF9A-556B-24DB7E64DEA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FD2604A-E9BF-0A1D-BD47-513983AD431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C50726A-1B55-3A32-330A-995349FD77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C1559-1601-4199-9994-17C2CD3DD5F7}" type="datetimeFigureOut">
              <a:rPr lang="en-US" smtClean="0"/>
              <a:t>5/21/2024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1EC6A9-5EE5-6652-F52D-2DF8E89DFE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DB9632-537F-7A46-C989-6639A3C1BE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79663-2612-4F1D-887B-7A8FAF7112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5601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C7FAB7-F51F-E0DB-8906-5E20570BD1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054ED1F-7D34-BF3C-6F92-EA7690CFFF9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6A4370-4AAD-F9DF-8DCF-642466AF78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C1559-1601-4199-9994-17C2CD3DD5F7}" type="datetimeFigureOut">
              <a:rPr lang="en-US" smtClean="0"/>
              <a:t>5/21/2024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7BF16E-A0B9-E17C-45FE-CFD23F47A5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5BDA5E-E435-9566-6A9F-5D97B9A0FB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79663-2612-4F1D-887B-7A8FAF7112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50726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EEC5732-97A0-D7DB-287F-E39406AC24D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5139FE0-79D3-7E5D-D426-9AA46D9B9D1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2361AF-C338-00CC-C53C-3A8FDF8067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C1559-1601-4199-9994-17C2CD3DD5F7}" type="datetimeFigureOut">
              <a:rPr lang="en-US" smtClean="0"/>
              <a:t>5/21/2024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D77DD22-7211-FAE2-A8EE-00F80261FE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857D2A8-69EE-D1C2-8E50-D4F86017E2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79663-2612-4F1D-887B-7A8FAF7112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32150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FF59BF-89BB-AEB8-B68B-8D7EE385B5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674B25-961E-2A78-2190-9C3BFDCE71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A016447-3016-7319-0797-7159B39126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C1559-1601-4199-9994-17C2CD3DD5F7}" type="datetimeFigureOut">
              <a:rPr lang="en-US" smtClean="0"/>
              <a:t>5/21/2024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12ABC4-F98A-43AB-B55C-4452DBD52F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9D1A5A-9A1D-238E-D35E-881434B3EF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79663-2612-4F1D-887B-7A8FAF7112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34789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7C4072-463A-D93B-5284-C6A78F156F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1AA23E1-FBF9-358E-1062-008084E3D95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EDDC17-CC78-6725-D229-B50A791CC2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C1559-1601-4199-9994-17C2CD3DD5F7}" type="datetimeFigureOut">
              <a:rPr lang="en-US" smtClean="0"/>
              <a:t>5/21/2024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532321-25E2-908B-33F3-551636F914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0F165D-B22E-3775-D19F-5CEF107F20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79663-2612-4F1D-887B-7A8FAF7112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90222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946FA8-C1DF-25F0-89CB-36D4C3FA64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09FA44-5D7C-2BE5-B3AA-8AA431C8855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67F7576-B933-ABAC-8D18-BC44F53F24D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47B8DF4-705D-52C7-931F-A9D21ED3C6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C1559-1601-4199-9994-17C2CD3DD5F7}" type="datetimeFigureOut">
              <a:rPr lang="en-US" smtClean="0"/>
              <a:t>5/21/2024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622DFBE-D9C5-C08A-73A6-037B065356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7D97C32-D8E7-9738-01EC-59BF982D14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79663-2612-4F1D-887B-7A8FAF7112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3498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B60B66-D635-5D5E-A06E-4626405108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53F3624-54D9-C4A8-9100-E420F52C84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A2DA046-2B44-E3FC-58B8-4EB1DA39109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98E8007-575B-2A64-3456-A26B8C0FC25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DDA133E-D513-4EB4-8698-C7FAB950B02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1994AB8-103A-6A34-7575-05DE227A65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C1559-1601-4199-9994-17C2CD3DD5F7}" type="datetimeFigureOut">
              <a:rPr lang="en-US" smtClean="0"/>
              <a:t>5/21/2024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0BCA0B2-21A9-BCEC-8155-D7102418ED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ED71CA7-C31C-1BF5-9DFB-72F61CD5FE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79663-2612-4F1D-887B-7A8FAF7112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1448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035223-A609-DA92-258E-C9AB7CB8A2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04041DC-2381-E018-3B6C-F50182608B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C1559-1601-4199-9994-17C2CD3DD5F7}" type="datetimeFigureOut">
              <a:rPr lang="en-US" smtClean="0"/>
              <a:t>5/21/2024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3C6A435-3491-8457-8334-FE665FA14E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9EB8E03-0640-9FA1-8503-D2637CB4AB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79663-2612-4F1D-887B-7A8FAF7112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43285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2E5D5B2-65A0-57F9-A07C-3B37A87188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C1559-1601-4199-9994-17C2CD3DD5F7}" type="datetimeFigureOut">
              <a:rPr lang="en-US" smtClean="0"/>
              <a:t>5/21/2024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F7AEAC8-CCD2-6505-3D8C-BE4322586C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3C1B8BF-8168-441D-792C-64D8FD43C7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79663-2612-4F1D-887B-7A8FAF7112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14366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BC432E-18A9-3B2E-BAC4-46AD2955E7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5F3EDC-3F6D-47BB-3DB3-59DA6ED562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25F2A51-FCB3-0415-094C-FB4369E3CCF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D5CE150-459A-CC8E-562C-F2A00C8B51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C1559-1601-4199-9994-17C2CD3DD5F7}" type="datetimeFigureOut">
              <a:rPr lang="en-US" smtClean="0"/>
              <a:t>5/21/2024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B86D979-C0CC-44B2-D07A-719A818164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12822B9-0EF3-6F70-1075-CF24708382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79663-2612-4F1D-887B-7A8FAF7112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58488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412C4F-6BF3-9641-4521-B28D52F4E6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E19F9A9-A8D5-C83F-E0CA-DAFB7B21BA9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AA4DDDD-3528-C7A5-92DA-4EAD5765BC0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E028EEF-6336-427C-C4B2-343A084325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C1559-1601-4199-9994-17C2CD3DD5F7}" type="datetimeFigureOut">
              <a:rPr lang="en-US" smtClean="0"/>
              <a:t>5/21/2024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9D86B01-F3D0-9D98-65D8-7A3D378472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C015FD0-98A8-CACA-1C7D-4EBBE2C91A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79663-2612-4F1D-887B-7A8FAF7112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77570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D0EEE76-831C-C8E0-F4FB-5E056012E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3FBECC0-FD8E-DD25-71FD-743564BE89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DD19D1-9C1E-DBDB-61F4-AC1B569D34F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04C1559-1601-4199-9994-17C2CD3DD5F7}" type="datetimeFigureOut">
              <a:rPr lang="en-US" smtClean="0"/>
              <a:t>5/21/2024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441140-4B9C-ACB9-0D9D-2B877764935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3E6D1C-A972-248E-958E-A9E9C4CB8AB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2979663-2612-4F1D-887B-7A8FAF7112BD}" type="slidenum">
              <a:rPr lang="en-US" smtClean="0"/>
              <a:t>‹#›</a:t>
            </a:fld>
            <a:endParaRPr lang="en-US"/>
          </a:p>
        </p:txBody>
      </p:sp>
      <p:pic>
        <p:nvPicPr>
          <p:cNvPr id="10" name="Picture 9" descr="A close-up of a logo&#10;&#10;Description automatically generated">
            <a:extLst>
              <a:ext uri="{FF2B5EF4-FFF2-40B4-BE49-F238E27FC236}">
                <a16:creationId xmlns:a16="http://schemas.microsoft.com/office/drawing/2014/main" id="{D1E55BB5-7DF6-810E-8FF4-63C4B08004A1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10600" y="25083"/>
            <a:ext cx="3474720" cy="10972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65359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yehy@stthom.edu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myust.stthom.edu/portal/apply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mailto:gradprograms@stthom.edu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partments.com/houston-tx/" TargetMode="External"/><Relationship Id="rId2" Type="http://schemas.openxmlformats.org/officeDocument/2006/relationships/hyperlink" Target="https://www.zillow.com/houston-tx/rentals/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hyperlink" Target="mailto:yehy@stthom.edu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sv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hyperlink" Target="https://www.stthom.edu/Home/Index.aqf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71B2258F-86CA-4D4D-8270-BC05FCDEBF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7999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High angle view of a rolled paper, brown notebook, and black notepad on a wooden table">
            <a:extLst>
              <a:ext uri="{FF2B5EF4-FFF2-40B4-BE49-F238E27FC236}">
                <a16:creationId xmlns:a16="http://schemas.microsoft.com/office/drawing/2014/main" id="{5F7AB675-FBEC-CD90-CE5E-62E803CDDFDB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50000"/>
          </a:blip>
          <a:srcRect t="7033" b="8698"/>
          <a:stretch/>
        </p:blipFill>
        <p:spPr>
          <a:xfrm>
            <a:off x="20" y="1"/>
            <a:ext cx="12191980" cy="685799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959D6318-20E0-827D-B14A-06ACF9B2988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84672" y="577970"/>
            <a:ext cx="11516264" cy="3444910"/>
          </a:xfrm>
        </p:spPr>
        <p:txBody>
          <a:bodyPr>
            <a:normAutofit/>
          </a:bodyPr>
          <a:lstStyle/>
          <a:p>
            <a:r>
              <a:rPr lang="en-US" sz="5400" dirty="0">
                <a:solidFill>
                  <a:srgbClr val="FFFFFF"/>
                </a:solidFill>
              </a:rPr>
              <a:t>Introduction to the Transfer Pathway for the Master’s Degree in Diplomacy &amp; Strategic Affairs (MDSA) at the University of St. Thomas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10D6CEB-6B9A-8157-6465-6B52DF82B01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159404"/>
            <a:ext cx="9144000" cy="1361502"/>
          </a:xfrm>
        </p:spPr>
        <p:txBody>
          <a:bodyPr>
            <a:normAutofit lnSpcReduction="10000"/>
          </a:bodyPr>
          <a:lstStyle/>
          <a:p>
            <a:endParaRPr lang="en-US" sz="1100" dirty="0">
              <a:solidFill>
                <a:srgbClr val="FFFFFF"/>
              </a:solidFill>
            </a:endParaRPr>
          </a:p>
          <a:p>
            <a:r>
              <a:rPr lang="en-US" sz="1900" dirty="0">
                <a:solidFill>
                  <a:srgbClr val="FFFFFF"/>
                </a:solidFill>
              </a:rPr>
              <a:t>Dr. Yao-Yuan  Yeh (</a:t>
            </a:r>
            <a:r>
              <a:rPr lang="zh-TW" altLang="en-US" sz="1900" dirty="0">
                <a:solidFill>
                  <a:srgbClr val="FFFFFF"/>
                </a:solidFill>
              </a:rPr>
              <a:t>葉耀元</a:t>
            </a:r>
            <a:r>
              <a:rPr lang="en-US" sz="1900" dirty="0">
                <a:solidFill>
                  <a:srgbClr val="FFFFFF"/>
                </a:solidFill>
              </a:rPr>
              <a:t>)</a:t>
            </a:r>
          </a:p>
          <a:p>
            <a:r>
              <a:rPr lang="en-US" sz="1900" dirty="0">
                <a:solidFill>
                  <a:srgbClr val="FFFFFF"/>
                </a:solidFill>
              </a:rPr>
              <a:t>University of St. Thomas, Houston</a:t>
            </a:r>
          </a:p>
          <a:p>
            <a:r>
              <a:rPr lang="en-US" sz="1900" dirty="0">
                <a:solidFill>
                  <a:srgbClr val="FFFFFF"/>
                </a:solidFill>
                <a:hlinkClick r:id="rId3"/>
              </a:rPr>
              <a:t>yehy@stthom.edu</a:t>
            </a:r>
            <a:r>
              <a:rPr lang="en-US" sz="1900" dirty="0">
                <a:solidFill>
                  <a:srgbClr val="FFFFFF"/>
                </a:solidFill>
              </a:rPr>
              <a:t> </a:t>
            </a:r>
          </a:p>
          <a:p>
            <a:endParaRPr lang="en-US" sz="11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575866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70DFC902-7D23-471A-B557-B6B6917D7A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" y="-5705"/>
            <a:ext cx="12191990" cy="1694346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9598874-85A4-4B4B-7771-19BD58D0D9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6851" y="637762"/>
            <a:ext cx="9888496" cy="900131"/>
          </a:xfrm>
        </p:spPr>
        <p:txBody>
          <a:bodyPr anchor="t">
            <a:normAutofit/>
          </a:bodyPr>
          <a:lstStyle/>
          <a:p>
            <a:r>
              <a:rPr lang="en-US" sz="4000" dirty="0">
                <a:solidFill>
                  <a:schemeClr val="bg1"/>
                </a:solidFill>
              </a:rPr>
              <a:t>Application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55D5633-D557-4DCA-982C-FF36EB7A1C0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688641"/>
            <a:ext cx="12191990" cy="516935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50D3AD2-FA80-415F-A9CE-54D884561C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56851" y="2010758"/>
            <a:ext cx="457190" cy="457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54B827-A91A-73E3-02DF-DC4AD3D47E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5548" y="2217343"/>
            <a:ext cx="9880893" cy="3959619"/>
          </a:xfrm>
        </p:spPr>
        <p:txBody>
          <a:bodyPr>
            <a:normAutofit/>
          </a:bodyPr>
          <a:lstStyle/>
          <a:p>
            <a:r>
              <a:rPr lang="en-US" sz="2400" dirty="0"/>
              <a:t>The deadlines for the nomination of candidates from the Graduate Institute of International Affairs and Strategic Studies at </a:t>
            </a:r>
            <a:r>
              <a:rPr lang="en-US" sz="2400" dirty="0" err="1"/>
              <a:t>Tamkang</a:t>
            </a:r>
            <a:r>
              <a:rPr lang="en-US" sz="2400" dirty="0"/>
              <a:t> University </a:t>
            </a:r>
          </a:p>
          <a:p>
            <a:pPr lvl="1"/>
            <a:r>
              <a:rPr lang="en-US" sz="2000" dirty="0"/>
              <a:t>March</a:t>
            </a:r>
            <a:r>
              <a:rPr lang="zh-TW" altLang="en-US" sz="2000" dirty="0"/>
              <a:t> </a:t>
            </a:r>
            <a:r>
              <a:rPr lang="en-US" altLang="zh-TW" sz="2000" dirty="0"/>
              <a:t>27</a:t>
            </a:r>
            <a:r>
              <a:rPr lang="en-US" sz="2000" dirty="0"/>
              <a:t> for fall admission</a:t>
            </a:r>
          </a:p>
          <a:p>
            <a:pPr lvl="1"/>
            <a:r>
              <a:rPr lang="en-US" sz="2000" dirty="0"/>
              <a:t>September 22 for spring admission</a:t>
            </a:r>
          </a:p>
          <a:p>
            <a:pPr lvl="1"/>
            <a:r>
              <a:rPr lang="en-US" sz="2000" dirty="0"/>
              <a:t>As we just started this program, the deadlines can be discussed</a:t>
            </a:r>
          </a:p>
          <a:p>
            <a:r>
              <a:rPr lang="en-US" sz="2400" dirty="0"/>
              <a:t>Meanwhile, the nominated students need to:</a:t>
            </a:r>
          </a:p>
          <a:p>
            <a:pPr lvl="1"/>
            <a:r>
              <a:rPr lang="en-US" sz="2000" dirty="0"/>
              <a:t>Submit the application to the MA in MDSA program online: </a:t>
            </a:r>
            <a:r>
              <a:rPr lang="en-US" sz="2000" dirty="0">
                <a:hlinkClick r:id="rId2"/>
              </a:rPr>
              <a:t>https://myust.stthom.edu/portal/apply</a:t>
            </a:r>
            <a:r>
              <a:rPr lang="en-US" sz="2000" dirty="0"/>
              <a:t> (choose Graduate Applicants -&gt; Masters -&gt; Register your account -&gt; Selection MA in MDSA)</a:t>
            </a:r>
          </a:p>
          <a:p>
            <a:endParaRPr lang="en-US" dirty="0"/>
          </a:p>
          <a:p>
            <a:pPr lvl="1"/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6201729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70DFC902-7D23-471A-B557-B6B6917D7A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" y="-5705"/>
            <a:ext cx="12191990" cy="1694346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12F6A98-9DA8-AE6A-7846-D60F689B55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6851" y="637762"/>
            <a:ext cx="9888496" cy="900131"/>
          </a:xfrm>
        </p:spPr>
        <p:txBody>
          <a:bodyPr anchor="t">
            <a:normAutofit/>
          </a:bodyPr>
          <a:lstStyle/>
          <a:p>
            <a:r>
              <a:rPr lang="en-US" sz="4000" dirty="0">
                <a:solidFill>
                  <a:schemeClr val="bg1"/>
                </a:solidFill>
              </a:rPr>
              <a:t>Application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55D5633-D557-4DCA-982C-FF36EB7A1C0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688641"/>
            <a:ext cx="12191990" cy="516935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50D3AD2-FA80-415F-A9CE-54D884561C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56851" y="2010758"/>
            <a:ext cx="457190" cy="457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EFFEEE-8FD7-845E-2051-58B3835757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5548" y="2217343"/>
            <a:ext cx="9880893" cy="3959619"/>
          </a:xfrm>
        </p:spPr>
        <p:txBody>
          <a:bodyPr>
            <a:normAutofit/>
          </a:bodyPr>
          <a:lstStyle/>
          <a:p>
            <a:r>
              <a:rPr lang="en-US" sz="2400" dirty="0"/>
              <a:t>Application requirements: </a:t>
            </a:r>
          </a:p>
          <a:p>
            <a:pPr lvl="1"/>
            <a:r>
              <a:rPr lang="en-US" sz="2000" dirty="0"/>
              <a:t>Official transcripts of all college-level work, including bachelor’s and master’s degrees</a:t>
            </a:r>
          </a:p>
          <a:p>
            <a:pPr lvl="1"/>
            <a:r>
              <a:rPr lang="en-US" sz="2000" dirty="0"/>
              <a:t>Two current letters of recommendation from academic or professional sources submitted on official letterhead</a:t>
            </a:r>
          </a:p>
          <a:p>
            <a:pPr lvl="1"/>
            <a:r>
              <a:rPr lang="en-US" sz="2000" dirty="0"/>
              <a:t>Resume or Curriculum Vitae</a:t>
            </a:r>
          </a:p>
          <a:p>
            <a:pPr lvl="1"/>
            <a:r>
              <a:rPr lang="en-US" sz="2000" dirty="0"/>
              <a:t>Two-page essay describing the applicant’s academic goals and interests in diplomacy and strategic affairs</a:t>
            </a:r>
          </a:p>
          <a:p>
            <a:pPr lvl="1"/>
            <a:r>
              <a:rPr lang="en-US" sz="2000" dirty="0"/>
              <a:t>Submit proof of English proficiency: 213 TOEFL CBT, 79 TOEFL IBT, 550 TOFEL ITP, 6.5 IELTS, or 125 Duolingo</a:t>
            </a:r>
          </a:p>
          <a:p>
            <a:pPr lvl="1"/>
            <a:r>
              <a:rPr lang="en-US" sz="2000" dirty="0"/>
              <a:t>Please contact Graduate Admissions at </a:t>
            </a:r>
            <a:r>
              <a:rPr lang="en-US" sz="2000" dirty="0">
                <a:hlinkClick r:id="rId2"/>
              </a:rPr>
              <a:t>gradprograms@stthom.edu</a:t>
            </a:r>
            <a:r>
              <a:rPr lang="en-US" sz="2000" dirty="0"/>
              <a:t> with questions about the application process</a:t>
            </a:r>
          </a:p>
          <a:p>
            <a:pPr lvl="2"/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96511011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70DFC902-7D23-471A-B557-B6B6917D7A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" y="-5705"/>
            <a:ext cx="12191990" cy="1694346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9E6B43E-8BEA-0916-D506-765A3A0F3B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6851" y="637762"/>
            <a:ext cx="9888496" cy="900131"/>
          </a:xfrm>
        </p:spPr>
        <p:txBody>
          <a:bodyPr anchor="t">
            <a:normAutofit/>
          </a:bodyPr>
          <a:lstStyle/>
          <a:p>
            <a:r>
              <a:rPr lang="en-US" sz="4000" dirty="0">
                <a:solidFill>
                  <a:schemeClr val="bg1"/>
                </a:solidFill>
              </a:rPr>
              <a:t>VISA, Immunization, and Health Insurance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55D5633-D557-4DCA-982C-FF36EB7A1C0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688641"/>
            <a:ext cx="12191990" cy="516935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50D3AD2-FA80-415F-A9CE-54D884561C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56851" y="2010758"/>
            <a:ext cx="457190" cy="457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646271-1A2C-0EF7-F8D1-9E81EFFA90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5548" y="2217343"/>
            <a:ext cx="9880893" cy="3959619"/>
          </a:xfrm>
        </p:spPr>
        <p:txBody>
          <a:bodyPr>
            <a:normAutofit fontScale="92500"/>
          </a:bodyPr>
          <a:lstStyle/>
          <a:p>
            <a:r>
              <a:rPr lang="en-US" sz="2400" dirty="0"/>
              <a:t>The Office of International Services and Study Abroad will issue the admitted applicants with Form DS-2019 for obtaining the J-1 Exchange Visitor visa unless you are already a U.S. Citizen or Permanent Resident</a:t>
            </a:r>
          </a:p>
          <a:p>
            <a:r>
              <a:rPr lang="en-US" sz="2400" dirty="0"/>
              <a:t>Upon acceptance into your academic program, an OISSA Advisor will provide further information on what documents are needed for Form DS-2019 issuance. You will need the Form DS-2019 in order to apply for the J-1 Visa</a:t>
            </a:r>
          </a:p>
          <a:p>
            <a:r>
              <a:rPr lang="en-US" sz="2400" dirty="0"/>
              <a:t>Students will be required to submit appropriate immunization records</a:t>
            </a:r>
          </a:p>
          <a:p>
            <a:r>
              <a:rPr lang="en-US" sz="2400" dirty="0"/>
              <a:t>An OISSA Advisor will provide you with the detailed requirements for health insurance as part of the J-1 Exchange Student visa and immigration information. All J-1 international students are required to provide proof of health insurance before arriving in the U.S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29591120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70DFC902-7D23-471A-B557-B6B6917D7A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" y="-5705"/>
            <a:ext cx="12191990" cy="1694346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DF26810-9271-8259-CE37-B817CE4195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6851" y="637762"/>
            <a:ext cx="9888496" cy="900131"/>
          </a:xfrm>
        </p:spPr>
        <p:txBody>
          <a:bodyPr anchor="t">
            <a:normAutofit/>
          </a:bodyPr>
          <a:lstStyle/>
          <a:p>
            <a:r>
              <a:rPr lang="en-US" sz="4000" dirty="0">
                <a:solidFill>
                  <a:schemeClr val="bg1"/>
                </a:solidFill>
              </a:rPr>
              <a:t>Tuition and Fee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55D5633-D557-4DCA-982C-FF36EB7A1C0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688641"/>
            <a:ext cx="12191990" cy="516935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50D3AD2-FA80-415F-A9CE-54D884561C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56851" y="2010758"/>
            <a:ext cx="457190" cy="457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C6BBD9-64D6-1379-6CB3-9375B8F0D3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5548" y="2217343"/>
            <a:ext cx="9880893" cy="3959619"/>
          </a:xfrm>
        </p:spPr>
        <p:txBody>
          <a:bodyPr>
            <a:normAutofit/>
          </a:bodyPr>
          <a:lstStyle/>
          <a:p>
            <a:r>
              <a:rPr lang="en-US" sz="2400" dirty="0"/>
              <a:t>Tuition: $500 per credit hour, $4,500 per semester</a:t>
            </a:r>
          </a:p>
          <a:p>
            <a:endParaRPr lang="en-US" sz="2400" dirty="0"/>
          </a:p>
          <a:p>
            <a:r>
              <a:rPr lang="en-US" sz="2400" dirty="0"/>
              <a:t>Fees: $350 per semester</a:t>
            </a:r>
          </a:p>
          <a:p>
            <a:endParaRPr lang="en-US" sz="2400" dirty="0"/>
          </a:p>
          <a:p>
            <a:r>
              <a:rPr lang="en-US" sz="2400" dirty="0"/>
              <a:t>Total cost of tuition and fees for the program: $9,700</a:t>
            </a:r>
          </a:p>
        </p:txBody>
      </p:sp>
    </p:spTree>
    <p:extLst>
      <p:ext uri="{BB962C8B-B14F-4D97-AF65-F5344CB8AC3E}">
        <p14:creationId xmlns:p14="http://schemas.microsoft.com/office/powerpoint/2010/main" val="321081905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70DFC902-7D23-471A-B557-B6B6917D7A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" y="-5705"/>
            <a:ext cx="12191990" cy="1694346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4F8FFC7-6838-0A31-7970-286854078D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6851" y="637762"/>
            <a:ext cx="9888496" cy="900131"/>
          </a:xfrm>
        </p:spPr>
        <p:txBody>
          <a:bodyPr anchor="t">
            <a:normAutofit/>
          </a:bodyPr>
          <a:lstStyle/>
          <a:p>
            <a:r>
              <a:rPr lang="en-US" sz="4000" dirty="0">
                <a:solidFill>
                  <a:schemeClr val="bg1"/>
                </a:solidFill>
              </a:rPr>
              <a:t>Housing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55D5633-D557-4DCA-982C-FF36EB7A1C0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688641"/>
            <a:ext cx="12191990" cy="516935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50D3AD2-FA80-415F-A9CE-54D884561C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56851" y="2010758"/>
            <a:ext cx="457190" cy="457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768A06-6C02-407D-CA2D-3029937924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5548" y="2217343"/>
            <a:ext cx="9880893" cy="3959619"/>
          </a:xfrm>
        </p:spPr>
        <p:txBody>
          <a:bodyPr>
            <a:normAutofit/>
          </a:bodyPr>
          <a:lstStyle/>
          <a:p>
            <a:r>
              <a:rPr lang="en-US" sz="2400" dirty="0"/>
              <a:t>You may only sign up for student housing after you have been officially accepted to our university</a:t>
            </a:r>
          </a:p>
          <a:p>
            <a:pPr lvl="1"/>
            <a:r>
              <a:rPr lang="en-US" sz="2000" dirty="0"/>
              <a:t>You would like to secure it ASAP</a:t>
            </a:r>
          </a:p>
          <a:p>
            <a:r>
              <a:rPr lang="en-US" sz="2400" dirty="0"/>
              <a:t>A $300 security deposit will be required to secure your student housing</a:t>
            </a:r>
          </a:p>
          <a:p>
            <a:r>
              <a:rPr lang="en-US" sz="2400" dirty="0"/>
              <a:t>Off-campus housing is available, but you need to search them by yourself</a:t>
            </a:r>
          </a:p>
          <a:p>
            <a:pPr lvl="1"/>
            <a:r>
              <a:rPr lang="en-US" sz="2000" dirty="0">
                <a:hlinkClick r:id="rId2"/>
              </a:rPr>
              <a:t>https://www.zillow.com/houston-tx/rentals/</a:t>
            </a:r>
            <a:endParaRPr lang="en-US" sz="2000" dirty="0"/>
          </a:p>
          <a:p>
            <a:pPr lvl="1"/>
            <a:r>
              <a:rPr lang="en-US" sz="2000" dirty="0">
                <a:hlinkClick r:id="rId3"/>
              </a:rPr>
              <a:t>https://www.apartments.com/houston-tx/</a:t>
            </a:r>
            <a:endParaRPr lang="en-US" sz="2000" dirty="0"/>
          </a:p>
          <a:p>
            <a:pPr lvl="1"/>
            <a:r>
              <a:rPr lang="en-US" sz="2000" dirty="0"/>
              <a:t>Remember, public transportation is not convenient in Houston unless you acquire and drive a car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06276950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70DFC902-7D23-471A-B557-B6B6917D7A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" y="-5705"/>
            <a:ext cx="12191990" cy="1694346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5BC02AD-9C8F-5887-EDAB-C1B61394FD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6851" y="637762"/>
            <a:ext cx="9888496" cy="900131"/>
          </a:xfrm>
        </p:spPr>
        <p:txBody>
          <a:bodyPr anchor="t">
            <a:normAutofit/>
          </a:bodyPr>
          <a:lstStyle/>
          <a:p>
            <a:r>
              <a:rPr lang="en-US" sz="4000" dirty="0">
                <a:solidFill>
                  <a:schemeClr val="bg1"/>
                </a:solidFill>
              </a:rPr>
              <a:t>Housing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55D5633-D557-4DCA-982C-FF36EB7A1C0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688641"/>
            <a:ext cx="12191990" cy="516935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50D3AD2-FA80-415F-A9CE-54D884561C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56851" y="2010758"/>
            <a:ext cx="457190" cy="457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EAAB09AE-74E5-2502-2B47-8D94C85F294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-8" y="2425212"/>
            <a:ext cx="4182674" cy="3291840"/>
          </a:xfr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368F2969-A52F-1556-ACEA-4330E8D071D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30699" y="2388040"/>
            <a:ext cx="4004552" cy="3566160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BC7BF098-DF92-CEBD-FCE9-67F6C06D38E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096789" y="2388040"/>
            <a:ext cx="4033910" cy="3383280"/>
          </a:xfrm>
          <a:prstGeom prst="rect">
            <a:avLst/>
          </a:prstGeom>
        </p:spPr>
      </p:pic>
      <p:sp>
        <p:nvSpPr>
          <p:cNvPr id="19" name="Star: 5 Points 18">
            <a:extLst>
              <a:ext uri="{FF2B5EF4-FFF2-40B4-BE49-F238E27FC236}">
                <a16:creationId xmlns:a16="http://schemas.microsoft.com/office/drawing/2014/main" id="{0F9664BE-5125-C6F0-A39D-B8957456BFDE}"/>
              </a:ext>
            </a:extLst>
          </p:cNvPr>
          <p:cNvSpPr/>
          <p:nvPr/>
        </p:nvSpPr>
        <p:spPr>
          <a:xfrm>
            <a:off x="1156851" y="3476503"/>
            <a:ext cx="274320" cy="274320"/>
          </a:xfrm>
          <a:prstGeom prst="star5">
            <a:avLst/>
          </a:prstGeom>
        </p:spPr>
        <p:style>
          <a:lnRef idx="2">
            <a:schemeClr val="accent2">
              <a:shade val="15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640947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70DFC902-7D23-471A-B557-B6B6917D7A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" y="-5705"/>
            <a:ext cx="12191990" cy="1694346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9D5A317-3D8D-96F6-26C3-64E38179D8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6851" y="637762"/>
            <a:ext cx="9888496" cy="900131"/>
          </a:xfrm>
        </p:spPr>
        <p:txBody>
          <a:bodyPr anchor="t">
            <a:normAutofit/>
          </a:bodyPr>
          <a:lstStyle/>
          <a:p>
            <a:r>
              <a:rPr lang="en-US" sz="4000" dirty="0">
                <a:solidFill>
                  <a:schemeClr val="bg1"/>
                </a:solidFill>
              </a:rPr>
              <a:t>Thank you for your attention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55D5633-D557-4DCA-982C-FF36EB7A1C0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688641"/>
            <a:ext cx="12191990" cy="516935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50D3AD2-FA80-415F-A9CE-54D884561C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56851" y="2010758"/>
            <a:ext cx="457190" cy="457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DDA6C0-80D1-4383-1023-CD60920DC4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5548" y="2217343"/>
            <a:ext cx="9880893" cy="3959619"/>
          </a:xfrm>
        </p:spPr>
        <p:txBody>
          <a:bodyPr>
            <a:normAutofit/>
          </a:bodyPr>
          <a:lstStyle/>
          <a:p>
            <a:r>
              <a:rPr lang="en-US" sz="2400" dirty="0"/>
              <a:t>Any questions?</a:t>
            </a:r>
          </a:p>
          <a:p>
            <a:r>
              <a:rPr lang="en-US" sz="2400" dirty="0"/>
              <a:t>Scan the QR Code to find me on Facebook, or send me an email at </a:t>
            </a:r>
            <a:r>
              <a:rPr lang="en-US" sz="2400" dirty="0">
                <a:hlinkClick r:id="rId2"/>
              </a:rPr>
              <a:t>yehy@stthom.edu</a:t>
            </a:r>
            <a:r>
              <a:rPr lang="en-US" sz="2400" dirty="0"/>
              <a:t> </a:t>
            </a:r>
          </a:p>
        </p:txBody>
      </p:sp>
      <p:pic>
        <p:nvPicPr>
          <p:cNvPr id="4" name="Graphic 6" descr="Questions">
            <a:extLst>
              <a:ext uri="{FF2B5EF4-FFF2-40B4-BE49-F238E27FC236}">
                <a16:creationId xmlns:a16="http://schemas.microsoft.com/office/drawing/2014/main" id="{BD5B15C2-7DC6-3AE2-BA00-E652B5A4494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2488391" y="3683459"/>
            <a:ext cx="2971800" cy="2971800"/>
          </a:xfrm>
          <a:prstGeom prst="rect">
            <a:avLst/>
          </a:prstGeom>
        </p:spPr>
      </p:pic>
      <p:pic>
        <p:nvPicPr>
          <p:cNvPr id="5" name="圖片 4">
            <a:extLst>
              <a:ext uri="{FF2B5EF4-FFF2-40B4-BE49-F238E27FC236}">
                <a16:creationId xmlns:a16="http://schemas.microsoft.com/office/drawing/2014/main" id="{32C2C649-58C2-3E7E-7529-A4DAF0ECC2A7}"/>
              </a:ext>
            </a:extLst>
          </p:cNvPr>
          <p:cNvPicPr>
            <a:picLocks noChangeAspect="1"/>
          </p:cNvPicPr>
          <p:nvPr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4043" y="3683459"/>
            <a:ext cx="2971800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34152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70DFC902-7D23-471A-B557-B6B6917D7A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" y="-5705"/>
            <a:ext cx="12191990" cy="1694346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7DE6F5C-43CD-257A-A233-7332587978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6851" y="637762"/>
            <a:ext cx="9888496" cy="900131"/>
          </a:xfrm>
        </p:spPr>
        <p:txBody>
          <a:bodyPr anchor="t">
            <a:normAutofit/>
          </a:bodyPr>
          <a:lstStyle/>
          <a:p>
            <a:r>
              <a:rPr lang="en-US" sz="4000">
                <a:solidFill>
                  <a:schemeClr val="bg1"/>
                </a:solidFill>
              </a:rPr>
              <a:t>Who am I?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55D5633-D557-4DCA-982C-FF36EB7A1C0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688641"/>
            <a:ext cx="12191990" cy="516935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50D3AD2-FA80-415F-A9CE-54D884561C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56851" y="2010758"/>
            <a:ext cx="457190" cy="457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5B1B3F-EDC3-47F0-FFFE-2DE18B9402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5548" y="2217343"/>
            <a:ext cx="9880893" cy="3959619"/>
          </a:xfrm>
        </p:spPr>
        <p:txBody>
          <a:bodyPr>
            <a:normAutofit/>
          </a:bodyPr>
          <a:lstStyle/>
          <a:p>
            <a:r>
              <a:rPr lang="en-US" sz="2000" dirty="0"/>
              <a:t>University of St. Thomas, Houston</a:t>
            </a:r>
          </a:p>
          <a:p>
            <a:pPr lvl="1"/>
            <a:r>
              <a:rPr lang="en-US" sz="2000" dirty="0"/>
              <a:t>Professor and Fayez Sarofim - Cullen Trust for Higher Education Endowed Chair in International Studies</a:t>
            </a:r>
          </a:p>
          <a:p>
            <a:pPr lvl="1"/>
            <a:r>
              <a:rPr lang="en-US" sz="2000" dirty="0"/>
              <a:t>Chair, Department of International Studies &amp; Modern Languages</a:t>
            </a:r>
          </a:p>
          <a:p>
            <a:pPr lvl="1"/>
            <a:r>
              <a:rPr lang="en-US" sz="2000" dirty="0"/>
              <a:t>Chair, Department of Political Science</a:t>
            </a:r>
          </a:p>
          <a:p>
            <a:pPr lvl="1"/>
            <a:r>
              <a:rPr lang="en-US" sz="2000" dirty="0"/>
              <a:t>Director, Master of Diplomacy &amp; Strategic Affairs Program</a:t>
            </a:r>
          </a:p>
          <a:p>
            <a:pPr lvl="1"/>
            <a:r>
              <a:rPr lang="en-US" sz="2000" dirty="0"/>
              <a:t>Director, Taiwan &amp; East Asia Studies Program</a:t>
            </a:r>
          </a:p>
          <a:p>
            <a:pPr lvl="1"/>
            <a:r>
              <a:rPr lang="en-US" sz="2000" dirty="0"/>
              <a:t>Director, Mandarin Center of the Universities of St. Thomas and </a:t>
            </a:r>
            <a:r>
              <a:rPr lang="en-US" sz="2000" dirty="0" err="1"/>
              <a:t>Wenzao</a:t>
            </a:r>
            <a:r>
              <a:rPr lang="en-US" sz="2000" dirty="0"/>
              <a:t> Ursuline</a:t>
            </a:r>
          </a:p>
          <a:p>
            <a:r>
              <a:rPr lang="en-US" sz="2000" dirty="0"/>
              <a:t>Ph.D. (Texas A&amp;M University) and B.A. (National Taiwan University) in Political Science</a:t>
            </a:r>
          </a:p>
          <a:p>
            <a:r>
              <a:rPr lang="en-US" sz="2000" dirty="0"/>
              <a:t>Specialized in International Security, Foreign Policy, US-Taiwan-China relations, Public Opinion, Research Methodology </a:t>
            </a:r>
          </a:p>
        </p:txBody>
      </p:sp>
    </p:spTree>
    <p:extLst>
      <p:ext uri="{BB962C8B-B14F-4D97-AF65-F5344CB8AC3E}">
        <p14:creationId xmlns:p14="http://schemas.microsoft.com/office/powerpoint/2010/main" val="29302399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70DFC902-7D23-471A-B557-B6B6917D7A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" y="-5705"/>
            <a:ext cx="12191990" cy="1694346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D8477B9-2872-09C9-3728-8613BDF5FA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6851" y="637762"/>
            <a:ext cx="9888496" cy="900131"/>
          </a:xfrm>
        </p:spPr>
        <p:txBody>
          <a:bodyPr anchor="t">
            <a:normAutofit/>
          </a:bodyPr>
          <a:lstStyle/>
          <a:p>
            <a:r>
              <a:rPr lang="en-US" sz="4000" dirty="0">
                <a:solidFill>
                  <a:schemeClr val="bg1"/>
                </a:solidFill>
              </a:rPr>
              <a:t>The University of St. Thomas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55D5633-D557-4DCA-982C-FF36EB7A1C0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688641"/>
            <a:ext cx="12191990" cy="516935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50D3AD2-FA80-415F-A9CE-54D884561C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56851" y="2010758"/>
            <a:ext cx="457190" cy="457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0FD84A-6971-7C63-B142-23A6793D27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5548" y="2217343"/>
            <a:ext cx="9880893" cy="3959619"/>
          </a:xfrm>
        </p:spPr>
        <p:txBody>
          <a:bodyPr>
            <a:normAutofit/>
          </a:bodyPr>
          <a:lstStyle/>
          <a:p>
            <a:r>
              <a:rPr lang="en-US" sz="2400" dirty="0"/>
              <a:t>The private Catholic University located in the center of Houston, Texas (address: 3800 Montrose Blvd., Houston, TX 77006 USA)</a:t>
            </a:r>
          </a:p>
          <a:p>
            <a:r>
              <a:rPr lang="en-US" sz="2400" dirty="0"/>
              <a:t>Established in 1947</a:t>
            </a:r>
          </a:p>
          <a:p>
            <a:r>
              <a:rPr lang="en-US" sz="2400" dirty="0"/>
              <a:t>A diverse student body</a:t>
            </a:r>
          </a:p>
          <a:p>
            <a:r>
              <a:rPr lang="en-US" sz="2400" dirty="0"/>
              <a:t>About 4,000 students (undergraduates and graduates combined)</a:t>
            </a:r>
          </a:p>
          <a:p>
            <a:r>
              <a:rPr lang="en-US" sz="2400" dirty="0"/>
              <a:t>Ranked No. 4 of 23 universities in the State of Texas by Forbes in 2023</a:t>
            </a:r>
          </a:p>
          <a:p>
            <a:r>
              <a:rPr lang="en-US" sz="2400" dirty="0"/>
              <a:t>For more information: </a:t>
            </a:r>
            <a:r>
              <a:rPr lang="en-US" sz="2400" dirty="0">
                <a:hlinkClick r:id="rId2"/>
              </a:rPr>
              <a:t>https://www.stthom.edu/Home/Index.aqf</a:t>
            </a:r>
            <a:r>
              <a:rPr lang="en-US" sz="2400" dirty="0"/>
              <a:t> </a:t>
            </a:r>
          </a:p>
        </p:txBody>
      </p:sp>
      <p:pic>
        <p:nvPicPr>
          <p:cNvPr id="5" name="Picture 4" descr="A close-up of a logo&#10;&#10;Description automatically generated">
            <a:extLst>
              <a:ext uri="{FF2B5EF4-FFF2-40B4-BE49-F238E27FC236}">
                <a16:creationId xmlns:a16="http://schemas.microsoft.com/office/drawing/2014/main" id="{20A0D41E-20FE-0715-0574-49C0543C1A2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40063" y="292828"/>
            <a:ext cx="3474720" cy="10972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9024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4C9BF4ED-2C41-4595-6B5D-A9B6E334D1F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9CCED53F-237A-B0CE-DE18-A14F572201F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" y="-5705"/>
            <a:ext cx="12191990" cy="1694346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E3ED5A8-3796-BA46-FFEE-433895E412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6851" y="637762"/>
            <a:ext cx="9888496" cy="900131"/>
          </a:xfrm>
        </p:spPr>
        <p:txBody>
          <a:bodyPr anchor="t">
            <a:normAutofit/>
          </a:bodyPr>
          <a:lstStyle/>
          <a:p>
            <a:r>
              <a:rPr lang="en-US" sz="4000" dirty="0">
                <a:solidFill>
                  <a:schemeClr val="bg1"/>
                </a:solidFill>
              </a:rPr>
              <a:t>Houston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7D78D17-1F0C-7C84-76E7-C6EA34D983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688641"/>
            <a:ext cx="12191990" cy="516935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19C46B2-0097-6D5A-D080-A9BA8B29D4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56851" y="2010758"/>
            <a:ext cx="457190" cy="457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AF2B4B-3D3C-BE31-C5C1-7DEB939EE7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5548" y="2217343"/>
            <a:ext cx="9880893" cy="3959619"/>
          </a:xfrm>
        </p:spPr>
        <p:txBody>
          <a:bodyPr>
            <a:normAutofit/>
          </a:bodyPr>
          <a:lstStyle/>
          <a:p>
            <a:r>
              <a:rPr lang="en-US" sz="2400" dirty="0"/>
              <a:t>The fourth-most populous city in the United States: 2.3 million</a:t>
            </a:r>
          </a:p>
          <a:p>
            <a:r>
              <a:rPr lang="en-US" sz="2400" dirty="0"/>
              <a:t>The fifth-most populous metropolitan area in the United States: 7.1 million</a:t>
            </a:r>
          </a:p>
          <a:p>
            <a:r>
              <a:rPr lang="en-US" sz="2400" dirty="0"/>
              <a:t>The most diverse city in the United States</a:t>
            </a:r>
          </a:p>
          <a:p>
            <a:r>
              <a:rPr lang="en-US" sz="2400" dirty="0"/>
              <a:t>Weather: same as Taiwan, hot and humid</a:t>
            </a:r>
          </a:p>
          <a:p>
            <a:r>
              <a:rPr lang="en-US" sz="2400" dirty="0"/>
              <a:t>Most people commune by cars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5771427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D87676A5-D8EC-98C5-0A7A-205A210A3B7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AF92B480-5228-B061-DC00-9EA55598A0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" y="-5705"/>
            <a:ext cx="12191990" cy="1694346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BB0F088-3C1F-A293-5984-A3255E1A89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6851" y="637762"/>
            <a:ext cx="9888496" cy="900131"/>
          </a:xfrm>
        </p:spPr>
        <p:txBody>
          <a:bodyPr anchor="t">
            <a:normAutofit/>
          </a:bodyPr>
          <a:lstStyle/>
          <a:p>
            <a:r>
              <a:rPr lang="en-US" sz="4000">
                <a:solidFill>
                  <a:schemeClr val="bg1"/>
                </a:solidFill>
              </a:rPr>
              <a:t>The MDSA Program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61072411-F9D9-6887-FFE2-68897EA499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688641"/>
            <a:ext cx="12191990" cy="516935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A073CD2-C169-6179-5C2D-32CAC9110B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56851" y="2010758"/>
            <a:ext cx="457190" cy="457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503F9A-2E81-F77E-116D-2BBB9A85BB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5548" y="2217343"/>
            <a:ext cx="9880893" cy="3959619"/>
          </a:xfrm>
        </p:spPr>
        <p:txBody>
          <a:bodyPr>
            <a:normAutofit/>
          </a:bodyPr>
          <a:lstStyle/>
          <a:p>
            <a:r>
              <a:rPr lang="en-US" sz="2400" dirty="0"/>
              <a:t>Master in Diplomacy &amp; Strategic Affairs (MDSA)</a:t>
            </a:r>
          </a:p>
          <a:p>
            <a:pPr lvl="1"/>
            <a:r>
              <a:rPr lang="en-US" dirty="0"/>
              <a:t>Established in 2020</a:t>
            </a:r>
          </a:p>
          <a:p>
            <a:pPr lvl="1"/>
            <a:r>
              <a:rPr lang="en-US" dirty="0"/>
              <a:t>Train learners to view global issues and conflicts through a holistic interdisciplinary prism</a:t>
            </a:r>
          </a:p>
          <a:p>
            <a:pPr lvl="1"/>
            <a:r>
              <a:rPr lang="en-US" dirty="0"/>
              <a:t>Apply diverse methods to understanding key issues and solutions</a:t>
            </a:r>
          </a:p>
          <a:p>
            <a:pPr lvl="1"/>
            <a:r>
              <a:rPr lang="en-US" dirty="0"/>
              <a:t>Promote diplomacy and diplomatic behaviors as central to effective problem-solving </a:t>
            </a:r>
          </a:p>
          <a:p>
            <a:pPr lvl="1"/>
            <a:r>
              <a:rPr lang="en-US" dirty="0"/>
              <a:t>Wide applicability to both public and private industries</a:t>
            </a:r>
          </a:p>
        </p:txBody>
      </p:sp>
    </p:spTree>
    <p:extLst>
      <p:ext uri="{BB962C8B-B14F-4D97-AF65-F5344CB8AC3E}">
        <p14:creationId xmlns:p14="http://schemas.microsoft.com/office/powerpoint/2010/main" val="10682264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92B27FA8-9854-3ACC-BC62-A492FA1C803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B857AF27-833A-28F6-7937-38F137C056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" y="-5705"/>
            <a:ext cx="12191990" cy="1694346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6AB6503-1F2E-0B2B-67A7-8508CF0474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6851" y="637762"/>
            <a:ext cx="9888496" cy="900131"/>
          </a:xfrm>
        </p:spPr>
        <p:txBody>
          <a:bodyPr anchor="t">
            <a:normAutofit/>
          </a:bodyPr>
          <a:lstStyle/>
          <a:p>
            <a:r>
              <a:rPr lang="en-US" sz="4000" dirty="0">
                <a:solidFill>
                  <a:schemeClr val="bg1"/>
                </a:solidFill>
              </a:rPr>
              <a:t>The MDSA Program: Faculty and Expertise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8A882D9-0BBB-3034-943F-02C98D64495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688641"/>
            <a:ext cx="12191990" cy="516935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BB2BE5D-688F-5A58-361D-C6590D8F940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56851" y="2010758"/>
            <a:ext cx="457190" cy="457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0528CB-A135-C4FE-D711-DD5B97F40D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5548" y="2217343"/>
            <a:ext cx="9880893" cy="3959619"/>
          </a:xfrm>
        </p:spPr>
        <p:txBody>
          <a:bodyPr>
            <a:normAutofit fontScale="92500"/>
          </a:bodyPr>
          <a:lstStyle/>
          <a:p>
            <a:r>
              <a:rPr lang="en-US" sz="2400" dirty="0"/>
              <a:t>Dr. Hans Stockton, Ph.D. in Political Science, Texas A&amp;M University, specializing in East Asian politics, democratization, elections, and security</a:t>
            </a:r>
          </a:p>
          <a:p>
            <a:r>
              <a:rPr lang="en-US" sz="2400" dirty="0"/>
              <a:t>Dr. Ulyses  Balderas, Ph.D. in Economics, University of Colorado Boulder, specializing in economic development and Latin America</a:t>
            </a:r>
          </a:p>
          <a:p>
            <a:r>
              <a:rPr lang="en-US" sz="2400" dirty="0"/>
              <a:t>Dr. Stan Wong: Ph.D. in Political Science, UCLA, specializing in Hong Kong and Chinese politics and authoritarian politics</a:t>
            </a:r>
          </a:p>
          <a:p>
            <a:r>
              <a:rPr lang="en-US" sz="2400" dirty="0"/>
              <a:t>Dr. Tuba Unlu Bilgic: PhD. In Political Science, Georgetown University, retired diplomat from the Ministry of Foreign Affairs in Turkey, specializing in foreign policy, international law, European and Middle Eastern politics </a:t>
            </a:r>
          </a:p>
          <a:p>
            <a:r>
              <a:rPr lang="en-US" sz="2400" dirty="0"/>
              <a:t>Prof. Eric Botts: Retired Foreign Service Officer from the US State Department, specializing in diplomacy and cybersecurity</a:t>
            </a:r>
          </a:p>
          <a:p>
            <a:pPr marL="0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4635747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70DFC902-7D23-471A-B557-B6B6917D7A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" y="-5705"/>
            <a:ext cx="12191990" cy="1694346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9C65253-FE19-22E2-FFA5-C8DD54B0B7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6851" y="637762"/>
            <a:ext cx="9888496" cy="900131"/>
          </a:xfrm>
        </p:spPr>
        <p:txBody>
          <a:bodyPr anchor="t">
            <a:normAutofit/>
          </a:bodyPr>
          <a:lstStyle/>
          <a:p>
            <a:r>
              <a:rPr lang="en-US" sz="4000">
                <a:solidFill>
                  <a:schemeClr val="bg1"/>
                </a:solidFill>
              </a:rPr>
              <a:t>The MDSA Curriculum Structure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55D5633-D557-4DCA-982C-FF36EB7A1C0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688641"/>
            <a:ext cx="12191990" cy="516935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50D3AD2-FA80-415F-A9CE-54D884561C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56851" y="2010758"/>
            <a:ext cx="457190" cy="457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E5120A-3C13-7821-4E06-9E6D6FC8CA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5548" y="2217343"/>
            <a:ext cx="9880893" cy="3959619"/>
          </a:xfrm>
        </p:spPr>
        <p:txBody>
          <a:bodyPr>
            <a:normAutofit/>
          </a:bodyPr>
          <a:lstStyle/>
          <a:p>
            <a:r>
              <a:rPr lang="en-US" sz="2400"/>
              <a:t>30 credit-hour (10 courses)</a:t>
            </a:r>
          </a:p>
          <a:p>
            <a:pPr lvl="1"/>
            <a:r>
              <a:rPr lang="en-US" dirty="0"/>
              <a:t>Master thesis is not required</a:t>
            </a:r>
          </a:p>
          <a:p>
            <a:pPr lvl="1"/>
            <a:r>
              <a:rPr lang="en-US" dirty="0"/>
              <a:t>MDSA Primary CORE REQUIREMENTS (12 CREDIT HOURS)</a:t>
            </a:r>
          </a:p>
          <a:p>
            <a:pPr lvl="2"/>
            <a:r>
              <a:rPr lang="en-US" sz="2400"/>
              <a:t>MDSA 5301 Introduction to Diplomacy &amp; Strategic Studies</a:t>
            </a:r>
          </a:p>
          <a:p>
            <a:pPr lvl="2"/>
            <a:r>
              <a:rPr lang="en-US" sz="2400"/>
              <a:t>MDSA 5302 Statistics for Political Science</a:t>
            </a:r>
          </a:p>
          <a:p>
            <a:pPr lvl="2"/>
            <a:r>
              <a:rPr lang="en-US" sz="2400"/>
              <a:t>MDSA 5303 Advanced Seminar</a:t>
            </a:r>
          </a:p>
          <a:p>
            <a:pPr lvl="2"/>
            <a:r>
              <a:rPr lang="en-US" sz="2400"/>
              <a:t>MDSA 6399 Capstone Course - Diplomacy &amp; Strategic Studies</a:t>
            </a:r>
          </a:p>
          <a:p>
            <a:pPr lvl="2"/>
            <a:endParaRPr lang="en-US" sz="2400"/>
          </a:p>
        </p:txBody>
      </p:sp>
    </p:spTree>
    <p:extLst>
      <p:ext uri="{BB962C8B-B14F-4D97-AF65-F5344CB8AC3E}">
        <p14:creationId xmlns:p14="http://schemas.microsoft.com/office/powerpoint/2010/main" val="28351439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B0C78A3F-09A2-73E5-6768-605F61D6751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70DFC902-7D23-471A-B557-B6B6917D7A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" y="-5705"/>
            <a:ext cx="12191990" cy="1694346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698BF72-C3B5-9700-A039-0D291F4A2E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6851" y="637762"/>
            <a:ext cx="9888496" cy="900131"/>
          </a:xfrm>
        </p:spPr>
        <p:txBody>
          <a:bodyPr anchor="t">
            <a:normAutofit/>
          </a:bodyPr>
          <a:lstStyle/>
          <a:p>
            <a:r>
              <a:rPr lang="en-US" sz="4000">
                <a:solidFill>
                  <a:schemeClr val="bg1"/>
                </a:solidFill>
              </a:rPr>
              <a:t>The MDSA Curriculum Structure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55D5633-D557-4DCA-982C-FF36EB7A1C0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688641"/>
            <a:ext cx="12191990" cy="516935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50D3AD2-FA80-415F-A9CE-54D884561C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56851" y="2010758"/>
            <a:ext cx="457190" cy="457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D22DDF-C93A-3819-373D-4DDCD5357E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5548" y="2217343"/>
            <a:ext cx="9880893" cy="3959619"/>
          </a:xfrm>
        </p:spPr>
        <p:txBody>
          <a:bodyPr>
            <a:normAutofit/>
          </a:bodyPr>
          <a:lstStyle/>
          <a:p>
            <a:r>
              <a:rPr lang="en-US" sz="1900"/>
              <a:t>30 CREDIT-HOUR (10 COURSES)</a:t>
            </a:r>
          </a:p>
          <a:p>
            <a:pPr lvl="1"/>
            <a:r>
              <a:rPr lang="en-US" sz="1900"/>
              <a:t>MDSA Secondary CORE ELECTIVES (12 CREDIT HOURS, CHOOSE FOUR AMONG THE FOLLOWING COURSES)</a:t>
            </a:r>
          </a:p>
          <a:p>
            <a:pPr lvl="2"/>
            <a:r>
              <a:rPr lang="en-US" sz="1900"/>
              <a:t>MDSA 5351 Comparative Political Systems </a:t>
            </a:r>
          </a:p>
          <a:p>
            <a:pPr lvl="2"/>
            <a:r>
              <a:rPr lang="en-US" sz="1900"/>
              <a:t>MDSA 5352 International Politics</a:t>
            </a:r>
          </a:p>
          <a:p>
            <a:pPr lvl="2"/>
            <a:r>
              <a:rPr lang="en-US" sz="1900"/>
              <a:t>MDSA 5334 International Political Economy</a:t>
            </a:r>
          </a:p>
          <a:p>
            <a:pPr lvl="2"/>
            <a:r>
              <a:rPr lang="en-US" sz="1900"/>
              <a:t>MDSA 5355 Intercultural Issues</a:t>
            </a:r>
          </a:p>
          <a:p>
            <a:pPr lvl="2"/>
            <a:r>
              <a:rPr lang="en-US" sz="1900"/>
              <a:t>MDSA 6354 American Foreign Policy Process</a:t>
            </a:r>
          </a:p>
          <a:p>
            <a:pPr lvl="2"/>
            <a:r>
              <a:rPr lang="en-US" sz="1900"/>
              <a:t>MDSA 6364 International Law</a:t>
            </a:r>
          </a:p>
          <a:p>
            <a:pPr lvl="2"/>
            <a:r>
              <a:rPr lang="en-US" sz="1900"/>
              <a:t>MDSA 6393 Special Topics in Diplomacy &amp; Strategic Affairs</a:t>
            </a:r>
          </a:p>
          <a:p>
            <a:pPr lvl="2"/>
            <a:r>
              <a:rPr lang="en-US" sz="1900"/>
              <a:t>MLPOS 5373 Public Administration Ethics</a:t>
            </a:r>
          </a:p>
          <a:p>
            <a:pPr lvl="1"/>
            <a:r>
              <a:rPr lang="en-US" sz="1900"/>
              <a:t>MDSA GENERAL ELECTIVES (6 CREDIT HOURS): Any MDSA courses</a:t>
            </a:r>
          </a:p>
          <a:p>
            <a:pPr lvl="1"/>
            <a:endParaRPr lang="en-US" sz="1900"/>
          </a:p>
          <a:p>
            <a:pPr lvl="2"/>
            <a:endParaRPr lang="en-US" sz="1900"/>
          </a:p>
        </p:txBody>
      </p:sp>
    </p:spTree>
    <p:extLst>
      <p:ext uri="{BB962C8B-B14F-4D97-AF65-F5344CB8AC3E}">
        <p14:creationId xmlns:p14="http://schemas.microsoft.com/office/powerpoint/2010/main" val="18205408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26CD3345-3B38-A698-2729-B04485B89DA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70DFC902-7D23-471A-B557-B6B6917D7A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" y="-5705"/>
            <a:ext cx="12191990" cy="1694346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86DD754-5136-359E-EA09-3BB9286A89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6851" y="637762"/>
            <a:ext cx="9888496" cy="900131"/>
          </a:xfrm>
        </p:spPr>
        <p:txBody>
          <a:bodyPr anchor="t">
            <a:normAutofit/>
          </a:bodyPr>
          <a:lstStyle/>
          <a:p>
            <a:r>
              <a:rPr lang="en-US" sz="4000" dirty="0">
                <a:solidFill>
                  <a:schemeClr val="bg1"/>
                </a:solidFill>
              </a:rPr>
              <a:t>Transfer Pathway to the MDSA Program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55D5633-D557-4DCA-982C-FF36EB7A1C0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688641"/>
            <a:ext cx="12191990" cy="516935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50D3AD2-FA80-415F-A9CE-54D884561C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56851" y="2010758"/>
            <a:ext cx="457190" cy="457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5CCB01-73F5-43F0-5191-8A65C1AD69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5548" y="2217343"/>
            <a:ext cx="9880893" cy="3959619"/>
          </a:xfrm>
        </p:spPr>
        <p:txBody>
          <a:bodyPr>
            <a:normAutofit lnSpcReduction="10000"/>
          </a:bodyPr>
          <a:lstStyle/>
          <a:p>
            <a:r>
              <a:rPr lang="en-US" sz="1700" dirty="0"/>
              <a:t>A pathway </a:t>
            </a:r>
            <a:r>
              <a:rPr lang="en-US" sz="1800" dirty="0"/>
              <a:t>for </a:t>
            </a:r>
            <a:r>
              <a:rPr lang="en-US" sz="1800" dirty="0" err="1"/>
              <a:t>Tamkang</a:t>
            </a:r>
            <a:r>
              <a:rPr lang="en-US" sz="1800" dirty="0"/>
              <a:t> University master’s students in International Affairs and Strategic Studies to finish the Master’s degree in the MDSA program in ONE YEAR (two semesters, with 9 credit hours/3 courses per semester and a total of 18 credit hours)</a:t>
            </a:r>
          </a:p>
          <a:p>
            <a:r>
              <a:rPr lang="en-US" sz="1700" dirty="0"/>
              <a:t>General Guidelines</a:t>
            </a:r>
          </a:p>
          <a:p>
            <a:pPr lvl="1"/>
            <a:r>
              <a:rPr lang="en-US" sz="1700" dirty="0"/>
              <a:t>The Graduate Institute of International Affairs and Strategic Studies at </a:t>
            </a:r>
            <a:r>
              <a:rPr lang="en-US" sz="1700" dirty="0" err="1"/>
              <a:t>Tamkang</a:t>
            </a:r>
            <a:r>
              <a:rPr lang="en-US" sz="1700" dirty="0"/>
              <a:t> University will nominate candidates at the beginning of the semester prior to initiation of study and inform the Department of International Studies &amp; Modern Languages at UST</a:t>
            </a:r>
          </a:p>
          <a:p>
            <a:pPr lvl="1"/>
            <a:r>
              <a:rPr lang="en-US" sz="1700" dirty="0"/>
              <a:t>The MDSA Program at UST will extend to </a:t>
            </a:r>
            <a:r>
              <a:rPr lang="en-US" sz="1700" dirty="0" err="1"/>
              <a:t>Tamkang</a:t>
            </a:r>
            <a:r>
              <a:rPr lang="en-US" sz="1700" dirty="0"/>
              <a:t> master’s students in International Affairs and Strategic Studies all possible considerations for transferring a total of up to twelve (12) </a:t>
            </a:r>
            <a:r>
              <a:rPr lang="en-US" sz="1700" dirty="0" err="1"/>
              <a:t>Tamkang</a:t>
            </a:r>
            <a:r>
              <a:rPr lang="en-US" sz="1700" dirty="0"/>
              <a:t> graduate credits toward the UST degree </a:t>
            </a:r>
          </a:p>
          <a:p>
            <a:pPr lvl="1"/>
            <a:r>
              <a:rPr lang="en-US" sz="1700" dirty="0"/>
              <a:t>Applicants from the Graduate Institute of International Affairs and Strategic Studies at </a:t>
            </a:r>
            <a:r>
              <a:rPr lang="en-US" sz="1700" dirty="0" err="1"/>
              <a:t>Tamkang</a:t>
            </a:r>
            <a:r>
              <a:rPr lang="en-US" sz="1700" dirty="0"/>
              <a:t> University must have completed at least one full-time semester of studies and be in good academic standing prior to beginning classes at UST</a:t>
            </a:r>
          </a:p>
          <a:p>
            <a:pPr lvl="1"/>
            <a:r>
              <a:rPr lang="en-US" sz="1700" dirty="0"/>
              <a:t>The Department of International Studies &amp; Modern Languages at UST will review the academic credentials of the candidate to ascertain if the candidate meets admission requirements</a:t>
            </a:r>
          </a:p>
        </p:txBody>
      </p:sp>
    </p:spTree>
    <p:extLst>
      <p:ext uri="{BB962C8B-B14F-4D97-AF65-F5344CB8AC3E}">
        <p14:creationId xmlns:p14="http://schemas.microsoft.com/office/powerpoint/2010/main" val="21207048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191</TotalTime>
  <Words>1267</Words>
  <Application>Microsoft Office PowerPoint</Application>
  <PresentationFormat>寬螢幕</PresentationFormat>
  <Paragraphs>106</Paragraphs>
  <Slides>16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3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16</vt:i4>
      </vt:variant>
    </vt:vector>
  </HeadingPairs>
  <TitlesOfParts>
    <vt:vector size="20" baseType="lpstr">
      <vt:lpstr>Aptos</vt:lpstr>
      <vt:lpstr>Aptos Display</vt:lpstr>
      <vt:lpstr>Arial</vt:lpstr>
      <vt:lpstr>Office Theme</vt:lpstr>
      <vt:lpstr>Introduction to the Transfer Pathway for the Master’s Degree in Diplomacy &amp; Strategic Affairs (MDSA) at the University of St. Thomas</vt:lpstr>
      <vt:lpstr>Who am I?</vt:lpstr>
      <vt:lpstr>The University of St. Thomas</vt:lpstr>
      <vt:lpstr>Houston</vt:lpstr>
      <vt:lpstr>The MDSA Program</vt:lpstr>
      <vt:lpstr>The MDSA Program: Faculty and Expertise</vt:lpstr>
      <vt:lpstr>The MDSA Curriculum Structure</vt:lpstr>
      <vt:lpstr>The MDSA Curriculum Structure</vt:lpstr>
      <vt:lpstr>Transfer Pathway to the MDSA Program</vt:lpstr>
      <vt:lpstr>Application</vt:lpstr>
      <vt:lpstr>Application</vt:lpstr>
      <vt:lpstr>VISA, Immunization, and Health Insurance</vt:lpstr>
      <vt:lpstr>Tuition and Fee</vt:lpstr>
      <vt:lpstr>Housing</vt:lpstr>
      <vt:lpstr>Housing</vt:lpstr>
      <vt:lpstr>Thank you for your attention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the Transfer Pathway for the Master’s Degree in Diplomacy &amp; Strategic Affairs (MDSA) at the University of St. Thomas</dc:title>
  <dc:creator>Yeh, Yao-Yuan</dc:creator>
  <cp:lastModifiedBy>陳秀真</cp:lastModifiedBy>
  <cp:revision>7</cp:revision>
  <dcterms:created xsi:type="dcterms:W3CDTF">2024-03-06T18:32:21Z</dcterms:created>
  <dcterms:modified xsi:type="dcterms:W3CDTF">2024-05-21T04:31:15Z</dcterms:modified>
</cp:coreProperties>
</file>